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17"/>
  </p:notesMasterIdLst>
  <p:sldIdLst>
    <p:sldId id="522" r:id="rId4"/>
    <p:sldId id="521" r:id="rId5"/>
    <p:sldId id="365" r:id="rId6"/>
    <p:sldId id="512" r:id="rId7"/>
    <p:sldId id="506" r:id="rId8"/>
    <p:sldId id="515" r:id="rId9"/>
    <p:sldId id="519" r:id="rId10"/>
    <p:sldId id="261" r:id="rId11"/>
    <p:sldId id="508" r:id="rId12"/>
    <p:sldId id="517" r:id="rId13"/>
    <p:sldId id="518" r:id="rId14"/>
    <p:sldId id="511" r:id="rId15"/>
    <p:sldId id="25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4660"/>
  </p:normalViewPr>
  <p:slideViewPr>
    <p:cSldViewPr snapToGrid="0">
      <p:cViewPr varScale="1">
        <p:scale>
          <a:sx n="84" d="100"/>
          <a:sy n="84" d="100"/>
        </p:scale>
        <p:origin x="57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Geist MD" userId="77d5c5b90c832c5f" providerId="LiveId" clId="{89DC59B3-2672-4742-A019-3994CAAB34B3}"/>
    <pc:docChg chg="undo custSel addSld delSld modSld sldOrd addMainMaster modMainMaster modShowInfo">
      <pc:chgData name="Robert Geist MD" userId="77d5c5b90c832c5f" providerId="LiveId" clId="{89DC59B3-2672-4742-A019-3994CAAB34B3}" dt="2026-06-25T18:40:32.511" v="23830" actId="20577"/>
      <pc:docMkLst>
        <pc:docMk/>
      </pc:docMkLst>
      <pc:sldChg chg="addSp delSp modSp mod ord modTransition">
        <pc:chgData name="Robert Geist MD" userId="77d5c5b90c832c5f" providerId="LiveId" clId="{89DC59B3-2672-4742-A019-3994CAAB34B3}" dt="2026-06-25T18:40:32.511" v="23830" actId="20577"/>
        <pc:sldMkLst>
          <pc:docMk/>
          <pc:sldMk cId="3486295167" sldId="256"/>
        </pc:sldMkLst>
        <pc:spChg chg="mod">
          <ac:chgData name="Robert Geist MD" userId="77d5c5b90c832c5f" providerId="LiveId" clId="{89DC59B3-2672-4742-A019-3994CAAB34B3}" dt="2026-06-01T22:34:23.090" v="20685" actId="1076"/>
          <ac:spMkLst>
            <pc:docMk/>
            <pc:sldMk cId="3486295167" sldId="256"/>
            <ac:spMk id="4" creationId="{3E9ED63F-B368-D045-A60F-AE9BD11705F5}"/>
          </ac:spMkLst>
        </pc:spChg>
        <pc:spChg chg="add mod">
          <ac:chgData name="Robert Geist MD" userId="77d5c5b90c832c5f" providerId="LiveId" clId="{89DC59B3-2672-4742-A019-3994CAAB34B3}" dt="2026-06-25T18:40:32.511" v="23830" actId="20577"/>
          <ac:spMkLst>
            <pc:docMk/>
            <pc:sldMk cId="3486295167" sldId="256"/>
            <ac:spMk id="7" creationId="{7AA9C88F-381E-C236-E844-956A7F9EEF89}"/>
          </ac:spMkLst>
        </pc:spChg>
      </pc:sldChg>
      <pc:sldChg chg="addSp delSp modSp new mod modTransition addAnim delAnim modAnim">
        <pc:chgData name="Robert Geist MD" userId="77d5c5b90c832c5f" providerId="LiveId" clId="{89DC59B3-2672-4742-A019-3994CAAB34B3}" dt="2026-06-25T18:20:46.728" v="23564" actId="20577"/>
        <pc:sldMkLst>
          <pc:docMk/>
          <pc:sldMk cId="2880044887" sldId="261"/>
        </pc:sldMkLst>
        <pc:spChg chg="mod">
          <ac:chgData name="Robert Geist MD" userId="77d5c5b90c832c5f" providerId="LiveId" clId="{89DC59B3-2672-4742-A019-3994CAAB34B3}" dt="2026-06-25T18:20:08.872" v="23561" actId="1037"/>
          <ac:spMkLst>
            <pc:docMk/>
            <pc:sldMk cId="2880044887" sldId="261"/>
            <ac:spMk id="2" creationId="{9A65FD74-E97C-A295-4B3D-1B9D3292CC26}"/>
          </ac:spMkLst>
        </pc:spChg>
        <pc:spChg chg="add del mod">
          <ac:chgData name="Robert Geist MD" userId="77d5c5b90c832c5f" providerId="LiveId" clId="{89DC59B3-2672-4742-A019-3994CAAB34B3}" dt="2026-06-25T18:20:46.728" v="23564" actId="20577"/>
          <ac:spMkLst>
            <pc:docMk/>
            <pc:sldMk cId="2880044887" sldId="261"/>
            <ac:spMk id="3" creationId="{8A930139-9D67-5FF0-57E4-5C2A0F3C637C}"/>
          </ac:spMkLst>
        </pc:spChg>
        <pc:spChg chg="mod">
          <ac:chgData name="Robert Geist MD" userId="77d5c5b90c832c5f" providerId="LiveId" clId="{89DC59B3-2672-4742-A019-3994CAAB34B3}" dt="2026-06-02T15:47:34.423" v="21816" actId="20577"/>
          <ac:spMkLst>
            <pc:docMk/>
            <pc:sldMk cId="2880044887" sldId="261"/>
            <ac:spMk id="6" creationId="{ACCC3919-22ED-B248-E3E2-B6A053AE66BC}"/>
          </ac:spMkLst>
        </pc:spChg>
      </pc:sldChg>
      <pc:sldChg chg="addSp delSp modSp add mod modAnim">
        <pc:chgData name="Robert Geist MD" userId="77d5c5b90c832c5f" providerId="LiveId" clId="{89DC59B3-2672-4742-A019-3994CAAB34B3}" dt="2026-06-02T20:36:59.261" v="22799" actId="20577"/>
        <pc:sldMkLst>
          <pc:docMk/>
          <pc:sldMk cId="1941298769" sldId="365"/>
        </pc:sldMkLst>
        <pc:spChg chg="mod">
          <ac:chgData name="Robert Geist MD" userId="77d5c5b90c832c5f" providerId="LiveId" clId="{89DC59B3-2672-4742-A019-3994CAAB34B3}" dt="2026-05-31T10:28:05.232" v="16435" actId="20577"/>
          <ac:spMkLst>
            <pc:docMk/>
            <pc:sldMk cId="1941298769" sldId="365"/>
            <ac:spMk id="4100" creationId="{00000000-0000-0000-0000-000000000000}"/>
          </ac:spMkLst>
        </pc:spChg>
        <pc:spChg chg="mod">
          <ac:chgData name="Robert Geist MD" userId="77d5c5b90c832c5f" providerId="LiveId" clId="{89DC59B3-2672-4742-A019-3994CAAB34B3}" dt="2026-06-02T20:36:59.261" v="22799" actId="20577"/>
          <ac:spMkLst>
            <pc:docMk/>
            <pc:sldMk cId="1941298769" sldId="365"/>
            <ac:spMk id="4101" creationId="{00000000-0000-0000-0000-000000000000}"/>
          </ac:spMkLst>
        </pc:spChg>
        <pc:spChg chg="mod">
          <ac:chgData name="Robert Geist MD" userId="77d5c5b90c832c5f" providerId="LiveId" clId="{89DC59B3-2672-4742-A019-3994CAAB34B3}" dt="2026-05-31T10:27:25.359" v="16434" actId="113"/>
          <ac:spMkLst>
            <pc:docMk/>
            <pc:sldMk cId="1941298769" sldId="365"/>
            <ac:spMk id="4106" creationId="{00000000-0000-0000-0000-000000000000}"/>
          </ac:spMkLst>
        </pc:spChg>
        <pc:spChg chg="mod">
          <ac:chgData name="Robert Geist MD" userId="77d5c5b90c832c5f" providerId="LiveId" clId="{89DC59B3-2672-4742-A019-3994CAAB34B3}" dt="2026-05-30T09:08:45.918" v="14902" actId="948"/>
          <ac:spMkLst>
            <pc:docMk/>
            <pc:sldMk cId="1941298769" sldId="365"/>
            <ac:spMk id="209928" creationId="{00000000-0000-0000-0000-000000000000}"/>
          </ac:spMkLst>
        </pc:spChg>
        <pc:spChg chg="mod">
          <ac:chgData name="Robert Geist MD" userId="77d5c5b90c832c5f" providerId="LiveId" clId="{89DC59B3-2672-4742-A019-3994CAAB34B3}" dt="2026-05-30T09:09:47.732" v="14933" actId="948"/>
          <ac:spMkLst>
            <pc:docMk/>
            <pc:sldMk cId="1941298769" sldId="365"/>
            <ac:spMk id="209931" creationId="{00000000-0000-0000-0000-000000000000}"/>
          </ac:spMkLst>
        </pc:spChg>
        <pc:graphicFrameChg chg="mod">
          <ac:chgData name="Robert Geist MD" userId="77d5c5b90c832c5f" providerId="LiveId" clId="{89DC59B3-2672-4742-A019-3994CAAB34B3}" dt="2026-06-02T20:23:00.490" v="22706" actId="1076"/>
          <ac:graphicFrameMkLst>
            <pc:docMk/>
            <pc:sldMk cId="1941298769" sldId="365"/>
            <ac:graphicFrameMk id="4098" creationId="{00000000-0000-0000-0000-000000000000}"/>
          </ac:graphicFrameMkLst>
        </pc:graphicFrameChg>
        <pc:cxnChg chg="add mod">
          <ac:chgData name="Robert Geist MD" userId="77d5c5b90c832c5f" providerId="LiveId" clId="{89DC59B3-2672-4742-A019-3994CAAB34B3}" dt="2026-05-30T17:28:51.095" v="15275" actId="1582"/>
          <ac:cxnSpMkLst>
            <pc:docMk/>
            <pc:sldMk cId="1941298769" sldId="365"/>
            <ac:cxnSpMk id="5" creationId="{192FDA92-D3D1-B8B3-1791-95DC8A002CB5}"/>
          </ac:cxnSpMkLst>
        </pc:cxnChg>
      </pc:sldChg>
      <pc:sldChg chg="addSp delSp modSp add mod modAnim modShow">
        <pc:chgData name="Robert Geist MD" userId="77d5c5b90c832c5f" providerId="LiveId" clId="{89DC59B3-2672-4742-A019-3994CAAB34B3}" dt="2026-06-02T19:04:05.401" v="22160" actId="20577"/>
        <pc:sldMkLst>
          <pc:docMk/>
          <pc:sldMk cId="0" sldId="506"/>
        </pc:sldMkLst>
        <pc:spChg chg="mod">
          <ac:chgData name="Robert Geist MD" userId="77d5c5b90c832c5f" providerId="LiveId" clId="{89DC59B3-2672-4742-A019-3994CAAB34B3}" dt="2026-06-02T19:04:05.401" v="22160" actId="20577"/>
          <ac:spMkLst>
            <pc:docMk/>
            <pc:sldMk cId="0" sldId="506"/>
            <ac:spMk id="2" creationId="{E7DB2F37-696B-9DE2-550B-B1652FF119B1}"/>
          </ac:spMkLst>
        </pc:spChg>
        <pc:spChg chg="add mod">
          <ac:chgData name="Robert Geist MD" userId="77d5c5b90c832c5f" providerId="LiveId" clId="{89DC59B3-2672-4742-A019-3994CAAB34B3}" dt="2026-05-31T10:45:27.142" v="16548" actId="20577"/>
          <ac:spMkLst>
            <pc:docMk/>
            <pc:sldMk cId="0" sldId="506"/>
            <ac:spMk id="8" creationId="{6F69FE74-676C-70A0-A861-FE68CA58CC91}"/>
          </ac:spMkLst>
        </pc:spChg>
        <pc:spChg chg="mod">
          <ac:chgData name="Robert Geist MD" userId="77d5c5b90c832c5f" providerId="LiveId" clId="{89DC59B3-2672-4742-A019-3994CAAB34B3}" dt="2026-05-30T08:45:30.790" v="14798" actId="207"/>
          <ac:spMkLst>
            <pc:docMk/>
            <pc:sldMk cId="0" sldId="506"/>
            <ac:spMk id="21509" creationId="{00000000-0000-0000-0000-000000000000}"/>
          </ac:spMkLst>
        </pc:spChg>
        <pc:picChg chg="add mod">
          <ac:chgData name="Robert Geist MD" userId="77d5c5b90c832c5f" providerId="LiveId" clId="{89DC59B3-2672-4742-A019-3994CAAB34B3}" dt="2026-05-30T08:37:15.923" v="14750" actId="1076"/>
          <ac:picMkLst>
            <pc:docMk/>
            <pc:sldMk cId="0" sldId="506"/>
            <ac:picMk id="3" creationId="{C047CEEB-59BC-107C-5340-9EDE070E13B3}"/>
          </ac:picMkLst>
        </pc:picChg>
        <pc:picChg chg="mod">
          <ac:chgData name="Robert Geist MD" userId="77d5c5b90c832c5f" providerId="LiveId" clId="{89DC59B3-2672-4742-A019-3994CAAB34B3}" dt="2026-05-30T17:43:51.910" v="15529" actId="1076"/>
          <ac:picMkLst>
            <pc:docMk/>
            <pc:sldMk cId="0" sldId="506"/>
            <ac:picMk id="21506" creationId="{00000000-0000-0000-0000-000000000000}"/>
          </ac:picMkLst>
        </pc:picChg>
        <pc:cxnChg chg="add mod">
          <ac:chgData name="Robert Geist MD" userId="77d5c5b90c832c5f" providerId="LiveId" clId="{89DC59B3-2672-4742-A019-3994CAAB34B3}" dt="2026-05-31T10:29:51.337" v="16438" actId="14100"/>
          <ac:cxnSpMkLst>
            <pc:docMk/>
            <pc:sldMk cId="0" sldId="506"/>
            <ac:cxnSpMk id="5" creationId="{246AD3E1-E8A9-1E64-64CD-EB39FA2E3167}"/>
          </ac:cxnSpMkLst>
        </pc:cxnChg>
        <pc:cxnChg chg="add mod">
          <ac:chgData name="Robert Geist MD" userId="77d5c5b90c832c5f" providerId="LiveId" clId="{89DC59B3-2672-4742-A019-3994CAAB34B3}" dt="2026-05-31T10:45:45.447" v="16577" actId="1038"/>
          <ac:cxnSpMkLst>
            <pc:docMk/>
            <pc:sldMk cId="0" sldId="506"/>
            <ac:cxnSpMk id="7" creationId="{22B3FBAA-6EFF-419D-999C-050E18A97B1F}"/>
          </ac:cxnSpMkLst>
        </pc:cxnChg>
      </pc:sldChg>
      <pc:sldChg chg="modSp new add del mod ord modAnim">
        <pc:chgData name="Robert Geist MD" userId="77d5c5b90c832c5f" providerId="LiveId" clId="{89DC59B3-2672-4742-A019-3994CAAB34B3}" dt="2026-06-25T18:22:20.666" v="23634" actId="5793"/>
        <pc:sldMkLst>
          <pc:docMk/>
          <pc:sldMk cId="43994297" sldId="508"/>
        </pc:sldMkLst>
        <pc:spChg chg="mod">
          <ac:chgData name="Robert Geist MD" userId="77d5c5b90c832c5f" providerId="LiveId" clId="{89DC59B3-2672-4742-A019-3994CAAB34B3}" dt="2026-06-01T21:17:06.295" v="19637" actId="20577"/>
          <ac:spMkLst>
            <pc:docMk/>
            <pc:sldMk cId="43994297" sldId="508"/>
            <ac:spMk id="2" creationId="{672C3724-33B7-3093-C712-795FCC5E78F8}"/>
          </ac:spMkLst>
        </pc:spChg>
        <pc:spChg chg="mod">
          <ac:chgData name="Robert Geist MD" userId="77d5c5b90c832c5f" providerId="LiveId" clId="{89DC59B3-2672-4742-A019-3994CAAB34B3}" dt="2026-06-25T18:22:20.666" v="23634" actId="5793"/>
          <ac:spMkLst>
            <pc:docMk/>
            <pc:sldMk cId="43994297" sldId="508"/>
            <ac:spMk id="3" creationId="{EAB4D0D6-F522-F5D9-9114-5EB9B6F48457}"/>
          </ac:spMkLst>
        </pc:spChg>
      </pc:sldChg>
      <pc:sldChg chg="addSp delSp modSp new mod ord modAnim">
        <pc:chgData name="Robert Geist MD" userId="77d5c5b90c832c5f" providerId="LiveId" clId="{89DC59B3-2672-4742-A019-3994CAAB34B3}" dt="2026-06-25T18:38:24.758" v="23817" actId="20577"/>
        <pc:sldMkLst>
          <pc:docMk/>
          <pc:sldMk cId="4017112750" sldId="511"/>
        </pc:sldMkLst>
        <pc:spChg chg="mod">
          <ac:chgData name="Robert Geist MD" userId="77d5c5b90c832c5f" providerId="LiveId" clId="{89DC59B3-2672-4742-A019-3994CAAB34B3}" dt="2026-05-30T09:43:28.047" v="15168" actId="20577"/>
          <ac:spMkLst>
            <pc:docMk/>
            <pc:sldMk cId="4017112750" sldId="511"/>
            <ac:spMk id="2" creationId="{A7433A4C-DA22-3F29-E5DC-15C23FF21D73}"/>
          </ac:spMkLst>
        </pc:spChg>
        <pc:spChg chg="mod">
          <ac:chgData name="Robert Geist MD" userId="77d5c5b90c832c5f" providerId="LiveId" clId="{89DC59B3-2672-4742-A019-3994CAAB34B3}" dt="2026-06-25T18:38:24.758" v="23817" actId="20577"/>
          <ac:spMkLst>
            <pc:docMk/>
            <pc:sldMk cId="4017112750" sldId="511"/>
            <ac:spMk id="3" creationId="{62D8C7F0-DE67-84E6-4CC0-5205A85B672D}"/>
          </ac:spMkLst>
        </pc:spChg>
        <pc:spChg chg="add mod">
          <ac:chgData name="Robert Geist MD" userId="77d5c5b90c832c5f" providerId="LiveId" clId="{89DC59B3-2672-4742-A019-3994CAAB34B3}" dt="2026-06-25T18:27:05.597" v="23709" actId="1038"/>
          <ac:spMkLst>
            <pc:docMk/>
            <pc:sldMk cId="4017112750" sldId="511"/>
            <ac:spMk id="6" creationId="{8A0C1831-EC50-5D0C-3105-0D4426DA560A}"/>
          </ac:spMkLst>
        </pc:spChg>
        <pc:spChg chg="add mod">
          <ac:chgData name="Robert Geist MD" userId="77d5c5b90c832c5f" providerId="LiveId" clId="{89DC59B3-2672-4742-A019-3994CAAB34B3}" dt="2026-06-25T18:35:13.682" v="23788" actId="1037"/>
          <ac:spMkLst>
            <pc:docMk/>
            <pc:sldMk cId="4017112750" sldId="511"/>
            <ac:spMk id="7" creationId="{065454D6-D093-DDBB-DEC6-085F2740F1F5}"/>
          </ac:spMkLst>
        </pc:spChg>
        <pc:spChg chg="add mod">
          <ac:chgData name="Robert Geist MD" userId="77d5c5b90c832c5f" providerId="LiveId" clId="{89DC59B3-2672-4742-A019-3994CAAB34B3}" dt="2026-06-25T18:31:34.860" v="23746" actId="767"/>
          <ac:spMkLst>
            <pc:docMk/>
            <pc:sldMk cId="4017112750" sldId="511"/>
            <ac:spMk id="8" creationId="{2BFEA34B-6047-4CD0-1176-2BF88E6270F8}"/>
          </ac:spMkLst>
        </pc:spChg>
        <pc:picChg chg="add mod">
          <ac:chgData name="Robert Geist MD" userId="77d5c5b90c832c5f" providerId="LiveId" clId="{89DC59B3-2672-4742-A019-3994CAAB34B3}" dt="2026-06-25T18:26:17.244" v="23665" actId="1038"/>
          <ac:picMkLst>
            <pc:docMk/>
            <pc:sldMk cId="4017112750" sldId="511"/>
            <ac:picMk id="5" creationId="{FD0484C2-61FD-3503-84DD-A43E61E20A1A}"/>
          </ac:picMkLst>
        </pc:picChg>
      </pc:sldChg>
      <pc:sldChg chg="addSp delSp modSp add mod modAnim">
        <pc:chgData name="Robert Geist MD" userId="77d5c5b90c832c5f" providerId="LiveId" clId="{89DC59B3-2672-4742-A019-3994CAAB34B3}" dt="2026-06-02T21:56:15.532" v="23314" actId="20577"/>
        <pc:sldMkLst>
          <pc:docMk/>
          <pc:sldMk cId="2842788490" sldId="512"/>
        </pc:sldMkLst>
        <pc:spChg chg="mod">
          <ac:chgData name="Robert Geist MD" userId="77d5c5b90c832c5f" providerId="LiveId" clId="{89DC59B3-2672-4742-A019-3994CAAB34B3}" dt="2026-06-02T20:42:02.276" v="22821" actId="20577"/>
          <ac:spMkLst>
            <pc:docMk/>
            <pc:sldMk cId="2842788490" sldId="512"/>
            <ac:spMk id="2" creationId="{E93928C1-1930-4AA0-B185-8118D93C29B6}"/>
          </ac:spMkLst>
        </pc:spChg>
        <pc:spChg chg="mod">
          <ac:chgData name="Robert Geist MD" userId="77d5c5b90c832c5f" providerId="LiveId" clId="{89DC59B3-2672-4742-A019-3994CAAB34B3}" dt="2026-06-02T21:56:15.532" v="23314" actId="20577"/>
          <ac:spMkLst>
            <pc:docMk/>
            <pc:sldMk cId="2842788490" sldId="512"/>
            <ac:spMk id="3" creationId="{ABBEFD13-8889-0C30-DF8E-55E66DA88252}"/>
          </ac:spMkLst>
        </pc:spChg>
        <pc:spChg chg="add mod">
          <ac:chgData name="Robert Geist MD" userId="77d5c5b90c832c5f" providerId="LiveId" clId="{89DC59B3-2672-4742-A019-3994CAAB34B3}" dt="2026-05-31T10:35:38.400" v="16465" actId="1035"/>
          <ac:spMkLst>
            <pc:docMk/>
            <pc:sldMk cId="2842788490" sldId="512"/>
            <ac:spMk id="12" creationId="{6B03D6BC-7596-101A-6341-88CDD810DA7E}"/>
          </ac:spMkLst>
        </pc:spChg>
        <pc:picChg chg="add mod">
          <ac:chgData name="Robert Geist MD" userId="77d5c5b90c832c5f" providerId="LiveId" clId="{89DC59B3-2672-4742-A019-3994CAAB34B3}" dt="2026-06-02T19:02:28.559" v="22149" actId="14100"/>
          <ac:picMkLst>
            <pc:docMk/>
            <pc:sldMk cId="2842788490" sldId="512"/>
            <ac:picMk id="5" creationId="{46E0EE74-0596-54E8-4351-4CF9FD62AC5B}"/>
          </ac:picMkLst>
        </pc:picChg>
        <pc:cxnChg chg="add mod">
          <ac:chgData name="Robert Geist MD" userId="77d5c5b90c832c5f" providerId="LiveId" clId="{89DC59B3-2672-4742-A019-3994CAAB34B3}" dt="2026-06-02T20:20:41.012" v="22704" actId="1036"/>
          <ac:cxnSpMkLst>
            <pc:docMk/>
            <pc:sldMk cId="2842788490" sldId="512"/>
            <ac:cxnSpMk id="7" creationId="{6AF39442-C108-67BA-EAEE-5EEDB9E6A140}"/>
          </ac:cxnSpMkLst>
        </pc:cxnChg>
        <pc:cxnChg chg="add mod">
          <ac:chgData name="Robert Geist MD" userId="77d5c5b90c832c5f" providerId="LiveId" clId="{89DC59B3-2672-4742-A019-3994CAAB34B3}" dt="2026-05-31T10:37:37.170" v="16480" actId="1035"/>
          <ac:cxnSpMkLst>
            <pc:docMk/>
            <pc:sldMk cId="2842788490" sldId="512"/>
            <ac:cxnSpMk id="9" creationId="{02E7C450-AF09-A6F6-2511-2204CA9839E1}"/>
          </ac:cxnSpMkLst>
        </pc:cxnChg>
        <pc:cxnChg chg="add mod">
          <ac:chgData name="Robert Geist MD" userId="77d5c5b90c832c5f" providerId="LiveId" clId="{89DC59B3-2672-4742-A019-3994CAAB34B3}" dt="2026-05-31T10:37:45.386" v="16491" actId="1036"/>
          <ac:cxnSpMkLst>
            <pc:docMk/>
            <pc:sldMk cId="2842788490" sldId="512"/>
            <ac:cxnSpMk id="11" creationId="{C109955D-D146-7A61-4421-C413DC6D6571}"/>
          </ac:cxnSpMkLst>
        </pc:cxnChg>
      </pc:sldChg>
      <pc:sldChg chg="addSp delSp modSp add mod ord addAnim delAnim modAnim">
        <pc:chgData name="Robert Geist MD" userId="77d5c5b90c832c5f" providerId="LiveId" clId="{89DC59B3-2672-4742-A019-3994CAAB34B3}" dt="2026-06-10T16:30:21.031" v="23455" actId="6549"/>
        <pc:sldMkLst>
          <pc:docMk/>
          <pc:sldMk cId="3741840128" sldId="515"/>
        </pc:sldMkLst>
        <pc:spChg chg="mod">
          <ac:chgData name="Robert Geist MD" userId="77d5c5b90c832c5f" providerId="LiveId" clId="{89DC59B3-2672-4742-A019-3994CAAB34B3}" dt="2026-06-02T14:29:01.541" v="21409" actId="20577"/>
          <ac:spMkLst>
            <pc:docMk/>
            <pc:sldMk cId="3741840128" sldId="515"/>
            <ac:spMk id="2" creationId="{E44612DE-B505-27EC-86B5-94A107B0B120}"/>
          </ac:spMkLst>
        </pc:spChg>
        <pc:spChg chg="add del mod">
          <ac:chgData name="Robert Geist MD" userId="77d5c5b90c832c5f" providerId="LiveId" clId="{89DC59B3-2672-4742-A019-3994CAAB34B3}" dt="2026-06-10T16:30:21.031" v="23455" actId="6549"/>
          <ac:spMkLst>
            <pc:docMk/>
            <pc:sldMk cId="3741840128" sldId="515"/>
            <ac:spMk id="3" creationId="{6B4E0DF0-2D0E-43E4-A58E-B3D9DD8CD512}"/>
          </ac:spMkLst>
        </pc:spChg>
        <pc:picChg chg="add mod">
          <ac:chgData name="Robert Geist MD" userId="77d5c5b90c832c5f" providerId="LiveId" clId="{89DC59B3-2672-4742-A019-3994CAAB34B3}" dt="2026-06-02T21:57:55.363" v="23330" actId="1076"/>
          <ac:picMkLst>
            <pc:docMk/>
            <pc:sldMk cId="3741840128" sldId="515"/>
            <ac:picMk id="5" creationId="{407E5547-6846-4E4F-2DD1-26EDC8A2B9FE}"/>
          </ac:picMkLst>
        </pc:picChg>
      </pc:sldChg>
      <pc:sldChg chg="addSp delSp modSp add mod modAnim">
        <pc:chgData name="Robert Geist MD" userId="77d5c5b90c832c5f" providerId="LiveId" clId="{89DC59B3-2672-4742-A019-3994CAAB34B3}" dt="2026-06-25T18:39:52.595" v="23818" actId="20577"/>
        <pc:sldMkLst>
          <pc:docMk/>
          <pc:sldMk cId="2855996709" sldId="517"/>
        </pc:sldMkLst>
        <pc:spChg chg="mod">
          <ac:chgData name="Robert Geist MD" userId="77d5c5b90c832c5f" providerId="LiveId" clId="{89DC59B3-2672-4742-A019-3994CAAB34B3}" dt="2026-06-25T18:39:52.595" v="23818" actId="20577"/>
          <ac:spMkLst>
            <pc:docMk/>
            <pc:sldMk cId="2855996709" sldId="517"/>
            <ac:spMk id="3" creationId="{7FF22D92-1291-DF32-B3D1-D1762805857B}"/>
          </ac:spMkLst>
        </pc:spChg>
        <pc:spChg chg="mod">
          <ac:chgData name="Robert Geist MD" userId="77d5c5b90c832c5f" providerId="LiveId" clId="{89DC59B3-2672-4742-A019-3994CAAB34B3}" dt="2026-06-02T22:01:57.173" v="23337" actId="114"/>
          <ac:spMkLst>
            <pc:docMk/>
            <pc:sldMk cId="2855996709" sldId="517"/>
            <ac:spMk id="4" creationId="{E24C380C-6E60-CEB8-B94B-A47587106CD0}"/>
          </ac:spMkLst>
        </pc:spChg>
        <pc:picChg chg="mod">
          <ac:chgData name="Robert Geist MD" userId="77d5c5b90c832c5f" providerId="LiveId" clId="{89DC59B3-2672-4742-A019-3994CAAB34B3}" dt="2026-06-01T21:25:01.921" v="19908" actId="1035"/>
          <ac:picMkLst>
            <pc:docMk/>
            <pc:sldMk cId="2855996709" sldId="517"/>
            <ac:picMk id="2" creationId="{4C42EB59-F74E-D000-AF94-0864A441E8BC}"/>
          </ac:picMkLst>
        </pc:picChg>
        <pc:picChg chg="add mod">
          <ac:chgData name="Robert Geist MD" userId="77d5c5b90c832c5f" providerId="LiveId" clId="{89DC59B3-2672-4742-A019-3994CAAB34B3}" dt="2026-06-01T21:26:27.933" v="19931" actId="1036"/>
          <ac:picMkLst>
            <pc:docMk/>
            <pc:sldMk cId="2855996709" sldId="517"/>
            <ac:picMk id="6" creationId="{F70347CA-1DF7-4183-DD86-0042EC0D7F02}"/>
          </ac:picMkLst>
        </pc:picChg>
        <pc:cxnChg chg="add mod">
          <ac:chgData name="Robert Geist MD" userId="77d5c5b90c832c5f" providerId="LiveId" clId="{89DC59B3-2672-4742-A019-3994CAAB34B3}" dt="2026-06-01T21:25:10.003" v="19910" actId="1076"/>
          <ac:cxnSpMkLst>
            <pc:docMk/>
            <pc:sldMk cId="2855996709" sldId="517"/>
            <ac:cxnSpMk id="7" creationId="{7D566042-0CED-9473-783A-08F16F2DE3AB}"/>
          </ac:cxnSpMkLst>
        </pc:cxnChg>
        <pc:cxnChg chg="add mod">
          <ac:chgData name="Robert Geist MD" userId="77d5c5b90c832c5f" providerId="LiveId" clId="{89DC59B3-2672-4742-A019-3994CAAB34B3}" dt="2026-06-01T21:26:37.665" v="20028" actId="1037"/>
          <ac:cxnSpMkLst>
            <pc:docMk/>
            <pc:sldMk cId="2855996709" sldId="517"/>
            <ac:cxnSpMk id="8" creationId="{B0EB2C2E-3A1B-3E52-C887-52B2BE85738D}"/>
          </ac:cxnSpMkLst>
        </pc:cxnChg>
        <pc:cxnChg chg="add mod">
          <ac:chgData name="Robert Geist MD" userId="77d5c5b90c832c5f" providerId="LiveId" clId="{89DC59B3-2672-4742-A019-3994CAAB34B3}" dt="2026-06-01T21:25:32.123" v="19926" actId="1036"/>
          <ac:cxnSpMkLst>
            <pc:docMk/>
            <pc:sldMk cId="2855996709" sldId="517"/>
            <ac:cxnSpMk id="9" creationId="{7FE8C083-FD8C-DEDA-F257-395C71D82C1C}"/>
          </ac:cxnSpMkLst>
        </pc:cxnChg>
      </pc:sldChg>
      <pc:sldChg chg="addSp delSp modSp add mod modAnim">
        <pc:chgData name="Robert Geist MD" userId="77d5c5b90c832c5f" providerId="LiveId" clId="{89DC59B3-2672-4742-A019-3994CAAB34B3}" dt="2026-06-02T21:14:47.251" v="23152" actId="20577"/>
        <pc:sldMkLst>
          <pc:docMk/>
          <pc:sldMk cId="2201070032" sldId="518"/>
        </pc:sldMkLst>
        <pc:spChg chg="mod">
          <ac:chgData name="Robert Geist MD" userId="77d5c5b90c832c5f" providerId="LiveId" clId="{89DC59B3-2672-4742-A019-3994CAAB34B3}" dt="2026-06-02T21:14:47.251" v="23152" actId="20577"/>
          <ac:spMkLst>
            <pc:docMk/>
            <pc:sldMk cId="2201070032" sldId="518"/>
            <ac:spMk id="3" creationId="{FD6E6123-D066-CB32-CEFB-D42E10D1FDE8}"/>
          </ac:spMkLst>
        </pc:spChg>
        <pc:spChg chg="add del mod">
          <ac:chgData name="Robert Geist MD" userId="77d5c5b90c832c5f" providerId="LiveId" clId="{89DC59B3-2672-4742-A019-3994CAAB34B3}" dt="2026-06-02T19:41:17.054" v="22347" actId="20577"/>
          <ac:spMkLst>
            <pc:docMk/>
            <pc:sldMk cId="2201070032" sldId="518"/>
            <ac:spMk id="4" creationId="{4B066A1B-C962-40D5-9050-13D16233A272}"/>
          </ac:spMkLst>
        </pc:spChg>
      </pc:sldChg>
      <pc:sldChg chg="addSp modSp new mod ord modAnim">
        <pc:chgData name="Robert Geist MD" userId="77d5c5b90c832c5f" providerId="LiveId" clId="{89DC59B3-2672-4742-A019-3994CAAB34B3}" dt="2026-06-25T18:18:39.458" v="23498" actId="14100"/>
        <pc:sldMkLst>
          <pc:docMk/>
          <pc:sldMk cId="3326820866" sldId="519"/>
        </pc:sldMkLst>
        <pc:spChg chg="mod">
          <ac:chgData name="Robert Geist MD" userId="77d5c5b90c832c5f" providerId="LiveId" clId="{89DC59B3-2672-4742-A019-3994CAAB34B3}" dt="2026-06-25T18:18:39.458" v="23498" actId="14100"/>
          <ac:spMkLst>
            <pc:docMk/>
            <pc:sldMk cId="3326820866" sldId="519"/>
            <ac:spMk id="2" creationId="{BFF03FDE-20D1-FD51-2478-BE4A320B695B}"/>
          </ac:spMkLst>
        </pc:spChg>
        <pc:spChg chg="mod">
          <ac:chgData name="Robert Geist MD" userId="77d5c5b90c832c5f" providerId="LiveId" clId="{89DC59B3-2672-4742-A019-3994CAAB34B3}" dt="2026-06-25T18:17:00.144" v="23485" actId="313"/>
          <ac:spMkLst>
            <pc:docMk/>
            <pc:sldMk cId="3326820866" sldId="519"/>
            <ac:spMk id="3" creationId="{999FEEEB-C0FB-CA91-E9D7-F034D2DA1074}"/>
          </ac:spMkLst>
        </pc:spChg>
        <pc:spChg chg="add mod">
          <ac:chgData name="Robert Geist MD" userId="77d5c5b90c832c5f" providerId="LiveId" clId="{89DC59B3-2672-4742-A019-3994CAAB34B3}" dt="2026-05-31T10:52:12.085" v="16644" actId="1036"/>
          <ac:spMkLst>
            <pc:docMk/>
            <pc:sldMk cId="3326820866" sldId="519"/>
            <ac:spMk id="6" creationId="{7FEE494D-3A8F-800E-8B92-624DF143D75B}"/>
          </ac:spMkLst>
        </pc:spChg>
        <pc:picChg chg="add mod">
          <ac:chgData name="Robert Geist MD" userId="77d5c5b90c832c5f" providerId="LiveId" clId="{89DC59B3-2672-4742-A019-3994CAAB34B3}" dt="2026-05-31T10:52:00.701" v="16629" actId="1035"/>
          <ac:picMkLst>
            <pc:docMk/>
            <pc:sldMk cId="3326820866" sldId="519"/>
            <ac:picMk id="5" creationId="{F4B73C81-913C-059C-9876-4102659DB494}"/>
          </ac:picMkLst>
        </pc:picChg>
        <pc:picChg chg="add mod">
          <ac:chgData name="Robert Geist MD" userId="77d5c5b90c832c5f" providerId="LiveId" clId="{89DC59B3-2672-4742-A019-3994CAAB34B3}" dt="2026-06-02T21:31:10.280" v="23154" actId="1076"/>
          <ac:picMkLst>
            <pc:docMk/>
            <pc:sldMk cId="3326820866" sldId="519"/>
            <ac:picMk id="7" creationId="{0A1AFE43-183F-9C4F-9D74-E63C977CA0DF}"/>
          </ac:picMkLst>
        </pc:picChg>
        <pc:cxnChg chg="add mod">
          <ac:chgData name="Robert Geist MD" userId="77d5c5b90c832c5f" providerId="LiveId" clId="{89DC59B3-2672-4742-A019-3994CAAB34B3}" dt="2026-06-02T15:46:14.434" v="21807" actId="1037"/>
          <ac:cxnSpMkLst>
            <pc:docMk/>
            <pc:sldMk cId="3326820866" sldId="519"/>
            <ac:cxnSpMk id="9" creationId="{905BB545-6DAF-2C0B-C495-5058637EE8A3}"/>
          </ac:cxnSpMkLst>
        </pc:cxnChg>
      </pc:sldChg>
      <pc:sldChg chg="addSp delSp modSp new mod modAnim">
        <pc:chgData name="Robert Geist MD" userId="77d5c5b90c832c5f" providerId="LiveId" clId="{89DC59B3-2672-4742-A019-3994CAAB34B3}" dt="2026-06-04T02:28:55.197" v="23358" actId="20577"/>
        <pc:sldMkLst>
          <pc:docMk/>
          <pc:sldMk cId="2445385407" sldId="521"/>
        </pc:sldMkLst>
        <pc:spChg chg="mod">
          <ac:chgData name="Robert Geist MD" userId="77d5c5b90c832c5f" providerId="LiveId" clId="{89DC59B3-2672-4742-A019-3994CAAB34B3}" dt="2026-06-01T21:58:22.761" v="20164" actId="27636"/>
          <ac:spMkLst>
            <pc:docMk/>
            <pc:sldMk cId="2445385407" sldId="521"/>
            <ac:spMk id="2" creationId="{A93F5F47-AE59-A88D-C028-69C1EFDEE0A0}"/>
          </ac:spMkLst>
        </pc:spChg>
        <pc:spChg chg="mod">
          <ac:chgData name="Robert Geist MD" userId="77d5c5b90c832c5f" providerId="LiveId" clId="{89DC59B3-2672-4742-A019-3994CAAB34B3}" dt="2026-06-04T02:28:55.197" v="23358" actId="20577"/>
          <ac:spMkLst>
            <pc:docMk/>
            <pc:sldMk cId="2445385407" sldId="521"/>
            <ac:spMk id="3" creationId="{F1C1834D-1575-4FCF-2649-FF7C8996C564}"/>
          </ac:spMkLst>
        </pc:spChg>
        <pc:cxnChg chg="add mod">
          <ac:chgData name="Robert Geist MD" userId="77d5c5b90c832c5f" providerId="LiveId" clId="{89DC59B3-2672-4742-A019-3994CAAB34B3}" dt="2026-06-02T20:15:11.207" v="22644" actId="1038"/>
          <ac:cxnSpMkLst>
            <pc:docMk/>
            <pc:sldMk cId="2445385407" sldId="521"/>
            <ac:cxnSpMk id="6" creationId="{058AB993-F937-7122-4F08-23552750440E}"/>
          </ac:cxnSpMkLst>
        </pc:cxnChg>
      </pc:sldChg>
      <pc:sldChg chg="modSp add mod">
        <pc:chgData name="Robert Geist MD" userId="77d5c5b90c832c5f" providerId="LiveId" clId="{89DC59B3-2672-4742-A019-3994CAAB34B3}" dt="2026-06-02T21:51:34.872" v="23182" actId="6549"/>
        <pc:sldMkLst>
          <pc:docMk/>
          <pc:sldMk cId="3729996231" sldId="522"/>
        </pc:sldMkLst>
        <pc:spChg chg="mod">
          <ac:chgData name="Robert Geist MD" userId="77d5c5b90c832c5f" providerId="LiveId" clId="{89DC59B3-2672-4742-A019-3994CAAB34B3}" dt="2026-06-02T21:51:34.872" v="23182" actId="6549"/>
          <ac:spMkLst>
            <pc:docMk/>
            <pc:sldMk cId="3729996231" sldId="522"/>
            <ac:spMk id="7" creationId="{763DEBD5-349F-0D3D-A45E-9B773B5D31C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A51FB-FCD1-4BCE-B9AA-22CFB35981E4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DB396-2765-48B5-AAE9-AD92DB51A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0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8295D5-DE37-44A7-8A87-9D69EDE17F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07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CAC2-400E-E058-D92B-3BD80FF6D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F429B-72A2-9BBE-2845-1CF7D747C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F890A-5C78-8015-6037-B9EB9B4A2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2DE28-79FA-4C5F-8D28-3266465039A5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A165F-F796-8283-4707-39ADA2D8C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3ACA0-DDA4-05B8-E3BA-F4B56BE69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40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36CDE-0C58-0E96-BD35-A65EDAACB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616EF-D837-ED1D-26D3-04BE6047D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2499A-3A53-209C-14A1-4AFC6BD8A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86C44-0DB8-4EE0-9A83-37ABB501B3A6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C24B2-335F-EBE6-2BF4-54D0AB1D1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66FE7-5C94-E302-8B3E-686CE482C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7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36CDE-0C58-0E96-BD35-A65EDAACB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616EF-D837-ED1D-26D3-04BE6047D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2499A-3A53-209C-14A1-4AFC6BD8A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7E65-2956-4F7A-A203-9ACA3391B91A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C24B2-335F-EBE6-2BF4-54D0AB1D1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66FE7-5C94-E302-8B3E-686CE482C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FCA29-5DE2-D85A-DBDF-8F4AEF503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DC756-52C3-8193-08F7-6F9EBB37A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CC4DE-C86B-3956-33DA-D474783AD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7BAB0-6F4B-4E7D-A9D1-544C78AEBEE9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BE6B9-991C-72BB-8301-19D0A2226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1C343-B224-CD52-5DF6-D203856E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0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F7F5B-92F8-D300-F750-17DBAC039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FA690-450B-86C5-7474-C4609DA2AF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E1DCD-9AA0-4BC4-0FB6-0BCBF58D9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8B7E3-C6ED-A020-3CDC-145668C85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37F68-DA8B-41CF-AD7F-1622F6F004DB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35F4BF-BD23-4057-5BD7-AE339C12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218CF3-0BA5-43D9-96B4-D6CA2407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6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8C9F-7930-7A96-2368-AB5C80D1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CC9A3-229A-A656-29CC-F7B293D72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A3BB6-96EC-7ACD-C54B-ACBC14828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67386-4565-FE6E-93FA-67B8BD2E5A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61CFA-9978-F482-2BC8-3486964C9A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11A2C5-B03A-6132-5FA2-BB5D5992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41F6-728E-4E64-BFBB-A00D0622D78D}" type="datetime1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D2F53B-2A10-09F5-9C6D-A544DCB1C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1A9BD1-5D42-F670-4CDB-AF1545F18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9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F60E5-F9E1-F6A4-8DAB-C281C75A9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48B03F-0470-4855-3ED5-83E0FECF4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C06-4907-4B36-A750-EA41BB356B92}" type="datetime1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B90211-F43A-FF91-0CD9-62F695FF8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9D4621-31C4-C861-B113-5DB2490B7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113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B3557D-8268-4B50-6344-515C94396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95E30-B3D4-4538-B0A6-37BCB7FFC738}" type="datetime1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BE9168-E90A-7B76-CB2D-EB1366CDF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521E8A-D86E-6EAE-8ECA-1F53F2C66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56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530CF-63A5-FCAF-FEF0-F98276A04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914B4-033D-3DCF-A6DB-564DFE4C4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394F7-58EA-FE2F-EA91-EA722D01E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3E676A-DCFE-539B-B658-520458BBE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D9089-F472-4736-BB69-C321EAC5EAC4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5695A-9916-EBC5-E5E0-25501EC0D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09C8B-EE67-4247-89CC-7292125C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19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E1BB-638E-C854-CAFC-E8C503D78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382233-CD3A-4005-9F34-1F60A717A5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FDC4E-5090-C376-7A1D-CF23EC280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19374-799B-A300-EC84-0E1B64E8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8BE9C-41F7-4326-B355-A4001DF48487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2C836C-7AAF-FFE9-6100-6E194C2E3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57F5C-5FA0-6F8A-5711-0412AD06F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2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DDAF-E90C-3E01-D214-65B16F16A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4EA618-DFE9-E1D0-4058-CDF649AC4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414B5-5070-B665-E4B9-252D16122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48ACD-A37F-479D-8519-00DCB1D2EF76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D3E75-AA95-6A18-6344-2EBD9CAF0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264C7-92E4-5B7B-9810-63D0D1F46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40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822FD1-B000-476D-1502-42405C3860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814F11-C2EA-39B5-2980-21E2953C68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8108E-7E7F-3719-3F60-D9CD89F6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59A16-B131-4ABE-834A-FAC5800D7A02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7109D-B025-9C92-63A2-4BFE1CD6D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C0945-52A9-71EE-5F3A-305477DA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89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6C001-6902-EC25-0E96-48CBD8224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55C1A-EE7D-22C8-631B-7F5663207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BF96C-2972-C7A1-5CBA-685FB262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A8B7B-6F32-4AAF-9B9E-A09EF49F3B9F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05993-0DAA-2EBF-5B7E-28B2AB8F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796A2-328D-68F9-462E-B74B0DEDD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7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BB37-3165-C9DA-565F-489399435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C37B7-8A2C-E850-445A-60461E3F8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022C-7D97-42B9-682D-46AEB02BD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46E05-E74D-4A06-AA82-FA0E9F412E55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18AD2-A3FE-E1C6-C0E5-07FFF8A6A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0EB66-9C5A-1416-E32A-C901135F5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36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95010-8F91-2C16-2B24-C60260945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583BC-039D-7A32-541D-C701B3932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8BDBA-0637-43C1-80E7-45E5EA157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644AC-BD4B-4B97-8543-DC8A61AEA6CC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CD756-7B26-DC11-57B4-8D8B420C5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B4783-B45F-FE0F-077B-1CFCE97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7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6A251-960E-FFBC-EEF7-B1B17DE07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04AF4-4B24-0EBC-C0D4-213F45E60D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0EDCFA-6668-7B92-D17B-9EF3F7FC7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32A8E-66FA-D37E-4971-E052A7981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D109-E3C5-41B0-BBD9-C2CAF1BEB796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28743-E3F9-BC5D-E0EC-87E8791D8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4D100-087A-A2B8-368F-19011C356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25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DACCE-9F31-C9C7-B7BB-7B1424B3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A13AC-0756-B2FE-EEE2-5D1BE6B1E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5074C-4A36-FFEE-1051-366F07F295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1A588F-6D49-458E-3C80-1B35CDF7F7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E84EBE-4B5F-7C25-7AEE-5AF9E5477E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A2236-59D4-EFC3-3268-77670646F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30ED-E682-4C13-B000-6323D6D7D9EA}" type="datetime1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6BC303-0D22-A9EF-DCAB-0A868FCA5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7F3FDC-770C-3BD4-42B7-684EC23DE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30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FEE4-ED91-6A74-997E-C05ABFD94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A22321-6E57-C5EB-9B0F-4E518563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1F3F6-3FFE-4A52-869F-7B6B31DCC1BD}" type="datetime1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188605-881B-1859-D186-6C73367A0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5C77F4-B1F1-F8D9-4235-26E1A5E22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95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F1E224-4C7A-1C0A-1C4D-645DDB0B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B2F3D-7698-49A1-8625-D67806A17C9F}" type="datetime1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6C5E1B-0621-DA6D-BA17-3425033CD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22179-3536-B23A-F0CE-1C4B7F3BE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71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AC4F0-F879-4374-EED7-509258F3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EB830-6BD1-E789-DAF3-0E9AED3A1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D6921-7BF1-7351-04BF-383587AA3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E25D7-EED1-A085-8D1E-3969081E5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8E6A-80BB-43ED-972B-3548C3EC1B2D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1C944-F670-C499-1763-D7586F3A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D81BE-91A7-C0DD-8E3E-C978FF708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74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B8B82-D342-6375-EA85-2FE06ED58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760AA-1889-4DC2-E1F1-F9A9A074D0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D5D4C-C709-923E-96C4-165BD5735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93524-5204-2188-76EF-CDF744CB2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2DE1C-6EF2-4891-92B6-F4B7C023A1A8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81F97-67E1-3AF0-9C74-2C9F3B85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335E1-DFBB-270F-B7BC-335B28BD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33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A47BA-98BD-7F23-EF6B-D6E6DB27D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6DCB0-841C-94DA-E0E7-5998F9267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1F8BA-43AE-088C-D7E4-0A33283AC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67D2E-D503-4D7A-B4D5-4000FFE303CC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6003B-497E-9974-B6B9-F7D45B3C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D0EBF-0D0C-7116-A98F-6CAC6A013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841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49DA9B-BE2C-914C-C805-28F6389E61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25B95-6507-AC02-BEB3-95E428130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ABCDD-DA38-0A28-C1D3-2B57776A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F158-2985-4A20-B986-D3EA5446250A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A29B0-D52C-3E07-67BD-354512263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80CDE-6784-B555-9C0C-7A671860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698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1971C-38BC-449A-A076-A7D96C5AD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D710C6-5CA2-31DE-435A-1424B48EE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0AB5-AF80-4B4F-8792-D16B7E872AF8}" type="datetime1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093DF8-94F3-377C-FF16-EEE3ABB88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4075CF-F87C-3315-1965-E7ED12983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37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B85C6-0018-D788-7C1F-F834C3026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7905F-F862-B0B3-E1FA-965A712AE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3A248-E05F-3AC8-B3E9-E012D335D1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0E46D88-2410-414E-8D1E-827F280723AE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4B826-1478-5EAD-A655-F76BA5E8B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5BD08-0E4E-8581-60B5-BB75E9245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0190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46696-539C-26CD-2018-25463504A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A6401-48BF-3EA3-589C-E6735A9CF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49B4A-565C-0088-9C53-C9743C204F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1DF493-0696-4065-B295-C878D840332D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B49CC-ECEA-E217-4D17-F8D36E13B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09001-BF08-9C42-F8D5-3F6817736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297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36D5A-F018-F68C-F4B8-545B69C5C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ABFD79-411D-F705-17B2-4F86A645F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102BB-B7DB-E823-A972-3F356006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472EC1-E923-4239-9007-9C70D73CA043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4B7F3-0AF2-6E77-F68D-76371253C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0D8E0-5B9B-EA35-2298-FF1DD41F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778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5471-2237-9A7B-CED0-05947957F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A22F8-92FF-4F87-DE60-19EE7FAAF5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8D07B2-B434-3FF5-E9C4-0F070D547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A9167-E00A-70B9-0ECB-11DDFF9A5F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895D8A-0063-429E-88CC-D5603F9D21A2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A147E-30B0-D753-4E44-8CE82DB13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9E73B-E85A-2310-161E-EFD1301E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544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B5198-0469-185B-2404-C7009ABA9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29E27-0861-FD7D-3A8C-11A93EF13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C38352-A866-3E49-A109-3168BC6F5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E2B8D-FA59-DC84-014A-621F549E9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0EB153-EF33-3E07-2FC5-55C8B39E9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2EA11A-6B8E-7B1E-0001-BBAEC43CF8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54923E-C062-4D23-844B-3747A0150952}" type="datetime1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4CA14D-0400-9955-1D9F-BFF935B0A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4CBC26-80BA-493B-816E-B4BBCE3C3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992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E3288-CCB5-F427-FB5C-09189609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D2708-AC2E-2621-16FC-70187AB0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12B985-4172-47EE-8E34-0CF3A9F2B482}" type="datetime1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FBA066-82DC-3862-1FCE-C72665042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740BB-01FB-98D1-A56A-851FF2705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681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AD520F-1333-F82B-BF92-DF4F1BED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0C832D-A694-4657-A951-F26E1EB0A8AC}" type="datetime1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C97030-92DB-26F4-78CA-A43BF3FB2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D6374-7B13-3702-A5F3-7AFB9958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69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870DB-B661-2E2E-27F6-1CEC4E906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AA6C4-3E5B-7A70-76AB-D4B52D5D4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93AD0-25C4-7D78-C9F5-63FF9D5DC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F0995-7B23-2C70-CBFE-EE34482641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6F443-C890-4C49-8828-76F0EF428F8C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C0770C-3896-954A-ADFC-D4198B8B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91D38-E6C2-5D42-F3DB-671CB9E5D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19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671E-AA2D-8848-6536-52D9604D8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190654-7329-BB51-15E1-566F824394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4B334-004C-00B7-FA27-38DAF7412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2A809-50CE-385C-9A8D-D4E08716C2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CAAC1C-0F88-4FA0-8ADD-1BE1CF26D1DD}" type="datetime1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C5366-E601-F796-3429-13941B28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344AE8-E211-A3E1-6840-44AEFA35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446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B9D58-EEB8-74C1-76A4-314E4B777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1ED30C-846C-3567-32ED-A64641026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BD2C2-80A9-F9F1-F34E-3EFC0D69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41B8AD-FF36-4199-8E01-876B71E25269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86F59-1E07-414D-A82B-0A42B1AD3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89E36-1DB5-2119-3E88-65D8998A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296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A7A112-353A-A15C-71D8-B63779EC4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79C549-9A8F-8D8A-EA48-D0B1A9819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D4FEA-6CF8-E935-CFC7-0C4DBDA412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5D1EB7-E79D-478D-927E-25257DF8FF13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1FFB5-1699-069C-AD24-05382806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6D353-EEE7-9CEE-241F-C4137647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FC76E-FB4C-481E-9BAB-B7CD25399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55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8967E1-606C-9DB4-B337-DBE737EB7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32284-F7A8-C9CA-9CC9-631524604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16AA5-05D8-58AC-4716-DB0333C1D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AFB5F3-3081-42B7-B485-7859A67F2BEC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36A26-3627-EE56-D8A5-3DE8087F3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F46D-A9E4-A7CB-CF7B-324C75A78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6D7C16-F912-4B85-990D-E1CD22F34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69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5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AC5BA7-21F0-9D0A-245C-AF1D11AA3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B3EAF-CD42-8320-B57B-026C61F58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354DE-5B0D-4582-82FB-9EA9A5266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C238E3-352B-4F95-87CD-FCE5D84EAAA1}" type="datetime1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91BE5-3E6B-84E5-9692-4CFC51CCE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6C31A-32E3-124E-9A30-5AF34E1B6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23A16E-35F2-4712-8127-9892AB44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4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EFD67-F7B2-0EA2-3E23-4AA5AB5BA4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slide</a:t>
            </a:r>
            <a:fld id="{003FC76E-FB4C-481E-9BAB-B7CD253991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76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6108A-1648-F84D-3914-53D0B3D91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05F22F-5850-3652-D105-A4F752A7A50E}"/>
              </a:ext>
            </a:extLst>
          </p:cNvPr>
          <p:cNvSpPr txBox="1"/>
          <p:nvPr/>
        </p:nvSpPr>
        <p:spPr>
          <a:xfrm>
            <a:off x="9473184" y="622858"/>
            <a:ext cx="1692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MPPA   Meeting</a:t>
            </a:r>
          </a:p>
          <a:p>
            <a:r>
              <a:rPr lang="en-US" dirty="0"/>
              <a:t>June 2,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C131C-51D3-50AA-D802-35DF0891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63DEBD5-349F-0D3D-A45E-9B773B5D3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3144" y="2457387"/>
            <a:ext cx="9275064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dirty="0"/>
              <a:t>Commentary:</a:t>
            </a: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1. DA’s </a:t>
            </a:r>
            <a:r>
              <a:rPr lang="en-US" sz="3600" b="1" dirty="0">
                <a:solidFill>
                  <a:srgbClr val="C00000"/>
                </a:solidFill>
              </a:rPr>
              <a:t>patient/family replacement </a:t>
            </a:r>
            <a:r>
              <a:rPr lang="en-US" sz="3600" b="1" i="1" dirty="0">
                <a:solidFill>
                  <a:srgbClr val="C00000"/>
                </a:solidFill>
              </a:rPr>
              <a:t>Revolution</a:t>
            </a:r>
            <a:r>
              <a:rPr lang="en-US" sz="3600" b="1" dirty="0"/>
              <a:t> vs. MCO Inc. Goliath </a:t>
            </a:r>
            <a:br>
              <a:rPr lang="en-US" sz="3600" b="1" dirty="0"/>
            </a:br>
            <a:r>
              <a:rPr lang="en-US" sz="3600" i="1" dirty="0"/>
              <a:t>“…solution is holding people accountable for being prudent consumers of health care…”</a:t>
            </a:r>
            <a:r>
              <a:rPr lang="en-US" sz="3600" dirty="0"/>
              <a:t> </a:t>
            </a:r>
            <a:br>
              <a:rPr lang="en-US" sz="4900" dirty="0"/>
            </a:br>
            <a:br>
              <a:rPr lang="en-US" sz="4900" dirty="0"/>
            </a:br>
            <a:r>
              <a:rPr lang="en-US" sz="3600" b="1" dirty="0"/>
              <a:t>2. </a:t>
            </a:r>
            <a:r>
              <a:rPr lang="en-US" sz="3600" b="1" u="sng" dirty="0">
                <a:solidFill>
                  <a:srgbClr val="C00000"/>
                </a:solidFill>
              </a:rPr>
              <a:t>System</a:t>
            </a:r>
            <a:r>
              <a:rPr lang="en-US" sz="3600" b="1" i="1" dirty="0">
                <a:solidFill>
                  <a:srgbClr val="C00000"/>
                </a:solidFill>
              </a:rPr>
              <a:t> </a:t>
            </a:r>
            <a:r>
              <a:rPr lang="en-US" sz="3600" b="1" dirty="0">
                <a:solidFill>
                  <a:srgbClr val="C00000"/>
                </a:solidFill>
              </a:rPr>
              <a:t>retail market Revolution/</a:t>
            </a:r>
            <a:r>
              <a:rPr lang="en-US" sz="3600" b="1" i="1" dirty="0">
                <a:solidFill>
                  <a:srgbClr val="C00000"/>
                </a:solidFill>
              </a:rPr>
              <a:t>Evolution</a:t>
            </a:r>
            <a:r>
              <a:rPr lang="en-US" sz="3600" b="1" dirty="0"/>
              <a:t> absent Goliath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2999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04"/>
    </mc:Choice>
    <mc:Fallback xmlns="">
      <p:transition spd="slow" advTm="2130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F5F47-AE59-A88D-C028-69C1EFDEE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2968" cy="1325563"/>
          </a:xfrm>
          <a:solidFill>
            <a:srgbClr val="FFFFCC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Medical System Dystopia: Dx and Rx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2700" dirty="0"/>
              <a:t>(</a:t>
            </a:r>
            <a:r>
              <a:rPr lang="en-US" sz="2200" dirty="0"/>
              <a:t>good corporate and professional people are trapped in a </a:t>
            </a:r>
            <a:r>
              <a:rPr lang="en-US" sz="2200" dirty="0" err="1"/>
              <a:t>politicaly</a:t>
            </a:r>
            <a:r>
              <a:rPr lang="en-US" sz="2200" dirty="0"/>
              <a:t> created malignant system)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1834D-1575-4FCF-2649-FF7C8996C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Dx:</a:t>
            </a:r>
            <a:r>
              <a:rPr lang="en-US" sz="2400" dirty="0"/>
              <a:t> cost </a:t>
            </a:r>
            <a:r>
              <a:rPr lang="en-US" sz="2400" b="1" dirty="0">
                <a:solidFill>
                  <a:srgbClr val="C00000"/>
                </a:solidFill>
              </a:rPr>
              <a:t>inflation obsession since 1970</a:t>
            </a:r>
            <a:r>
              <a:rPr lang="en-US" sz="2400" dirty="0"/>
              <a:t> (quality and access suffer)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Price-free Pre-paid cartel care </a:t>
            </a:r>
            <a:r>
              <a:rPr lang="en-US" sz="2400" dirty="0">
                <a:sym typeface="Wingdings" panose="05000000000000000000" pitchFamily="2" charset="2"/>
              </a:rPr>
              <a:t>US corporate and NHS</a:t>
            </a:r>
            <a:r>
              <a:rPr lang="en-US" sz="2400" dirty="0"/>
              <a:t> cartels ration access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High priced baronial cartel “coverage” </a:t>
            </a:r>
            <a:r>
              <a:rPr lang="en-US" sz="2400" dirty="0">
                <a:sym typeface="Wingdings" panose="05000000000000000000" pitchFamily="2" charset="2"/>
              </a:rPr>
              <a:t>premiums and/or taxes.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ym typeface="Wingdings" panose="05000000000000000000" pitchFamily="2" charset="2"/>
              </a:rPr>
              <a:t> ironic patient/family, hospital (ACO), and national </a:t>
            </a:r>
            <a:r>
              <a:rPr lang="en-US" sz="2400" b="1" dirty="0">
                <a:solidFill>
                  <a:srgbClr val="C00000"/>
                </a:solidFill>
                <a:sym typeface="Wingdings" panose="05000000000000000000" pitchFamily="2" charset="2"/>
              </a:rPr>
              <a:t>poverty</a:t>
            </a:r>
            <a:r>
              <a:rPr lang="en-US" sz="2400" dirty="0">
                <a:solidFill>
                  <a:srgbClr val="C00000"/>
                </a:solidFill>
              </a:rPr>
              <a:t> + </a:t>
            </a:r>
            <a:r>
              <a:rPr lang="en-US" sz="2400" dirty="0"/>
              <a:t>system </a:t>
            </a:r>
            <a:r>
              <a:rPr lang="en-US" sz="2400" dirty="0">
                <a:solidFill>
                  <a:schemeClr val="tx2"/>
                </a:solidFill>
              </a:rPr>
              <a:t>$ Zillions + PE vultures readied to suck up the juice. </a:t>
            </a:r>
            <a:r>
              <a:rPr lang="en-US" sz="2400" dirty="0" err="1">
                <a:solidFill>
                  <a:schemeClr val="tx2"/>
                </a:solidFill>
              </a:rPr>
              <a:t>Hmmmm</a:t>
            </a:r>
            <a:r>
              <a:rPr lang="en-US" sz="2400" dirty="0">
                <a:solidFill>
                  <a:schemeClr val="tx2"/>
                </a:solidFill>
              </a:rPr>
              <a:t>…...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Rx: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Eliminate “payer” corporations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Empower families </a:t>
            </a:r>
            <a:r>
              <a:rPr lang="en-US" sz="2400" dirty="0"/>
              <a:t>with money, not corporations</a:t>
            </a:r>
          </a:p>
          <a:p>
            <a:pPr lvl="1"/>
            <a:r>
              <a:rPr lang="en-US" sz="2000" dirty="0"/>
              <a:t> </a:t>
            </a:r>
            <a:endParaRPr lang="en-US" sz="20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</a:rPr>
              <a:t>Battle: </a:t>
            </a:r>
          </a:p>
          <a:p>
            <a:r>
              <a:rPr lang="en-US" sz="2400" dirty="0"/>
              <a:t>David and everybody vs. Goliath</a:t>
            </a:r>
          </a:p>
          <a:p>
            <a:r>
              <a:rPr lang="en-US" sz="2400" dirty="0">
                <a:solidFill>
                  <a:schemeClr val="tx2"/>
                </a:solidFill>
              </a:rPr>
              <a:t>Don’t bring a slingshot to this knife fight, bring a gun! [David’s caliber is large]</a:t>
            </a:r>
          </a:p>
          <a:p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a Medical CPI </a:t>
            </a:r>
            <a:r>
              <a:rPr lang="en-US" sz="2400" b="1" dirty="0">
                <a:solidFill>
                  <a:srgbClr val="C00000"/>
                </a:solidFill>
              </a:rPr>
              <a:t>inflation refresher</a:t>
            </a:r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AA974-15F7-4600-2B98-70F8974F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2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8AB993-F937-7122-4F08-23552750440E}"/>
              </a:ext>
            </a:extLst>
          </p:cNvPr>
          <p:cNvCxnSpPr/>
          <p:nvPr/>
        </p:nvCxnSpPr>
        <p:spPr>
          <a:xfrm>
            <a:off x="2688336" y="2121408"/>
            <a:ext cx="484632" cy="360273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38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B5BA48-C947-4043-BA75-319EE93E2174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450320"/>
              </p:ext>
            </p:extLst>
          </p:nvPr>
        </p:nvGraphicFramePr>
        <p:xfrm>
          <a:off x="2895600" y="1524000"/>
          <a:ext cx="6400800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4425705" imgH="3035814" progId="">
                  <p:embed/>
                </p:oleObj>
              </mc:Choice>
              <mc:Fallback>
                <p:oleObj name="Picture" r:id="rId4" imgW="4425705" imgH="3035814" progId="">
                  <p:embed/>
                  <p:pic>
                    <p:nvPicPr>
                      <p:cNvPr id="4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524000"/>
                        <a:ext cx="6400800" cy="419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1889126" y="5715000"/>
            <a:ext cx="446468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</a:rPr>
              <a:t>Chart modified from Phelps CE. Health Economics. Addison Wesley. 2003:48.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</a:rPr>
              <a:t>Ibid 7% crisis; 515.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</a:rPr>
              <a:t>**</a:t>
            </a:r>
            <a:r>
              <a:rPr lang="en-US" sz="10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Anderson OW. </a:t>
            </a:r>
            <a:r>
              <a:rPr lang="en-US" sz="1000" i="1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Health Care: Can There Be Equity?</a:t>
            </a:r>
            <a:r>
              <a:rPr lang="en-US" sz="1000" dirty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1972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410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130670" y="470133"/>
            <a:ext cx="8083062" cy="843523"/>
          </a:xfrm>
          <a:solidFill>
            <a:srgbClr val="FFFFCC"/>
          </a:solidFill>
          <a:ln>
            <a:solidFill>
              <a:srgbClr val="FFFFCC"/>
            </a:solidFill>
          </a:ln>
        </p:spPr>
        <p:txBody>
          <a:bodyPr>
            <a:normAutofit/>
          </a:bodyPr>
          <a:lstStyle/>
          <a:p>
            <a:pPr algn="ctr" eaLnBrk="1" hangingPunct="1"/>
            <a:r>
              <a:rPr lang="en-US" sz="2400" b="1" dirty="0"/>
              <a:t>Medical CPI inflation refresher: 1875-1989 timeline</a:t>
            </a:r>
            <a:br>
              <a:rPr lang="en-US" sz="2400" b="1" dirty="0"/>
            </a:br>
            <a:r>
              <a:rPr lang="en-US" sz="2400" b="1" dirty="0"/>
              <a:t>From 0% to 18% in 1988 </a:t>
            </a:r>
            <a:r>
              <a:rPr lang="en-US" sz="2400" b="1" dirty="0">
                <a:sym typeface="Wingdings" panose="05000000000000000000" pitchFamily="2" charset="2"/>
              </a:rPr>
              <a:t> Inflation Poverty “for all”</a:t>
            </a:r>
            <a:endParaRPr lang="en-US" sz="2400" b="1" dirty="0"/>
          </a:p>
        </p:txBody>
      </p:sp>
      <p:sp>
        <p:nvSpPr>
          <p:cNvPr id="4102" name="AutoShape 5"/>
          <p:cNvSpPr>
            <a:spLocks noChangeArrowheads="1"/>
          </p:cNvSpPr>
          <p:nvPr/>
        </p:nvSpPr>
        <p:spPr bwMode="auto">
          <a:xfrm>
            <a:off x="3276600" y="3770562"/>
            <a:ext cx="209742" cy="917079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9926" name="AutoShape 6"/>
          <p:cNvSpPr>
            <a:spLocks noChangeArrowheads="1"/>
          </p:cNvSpPr>
          <p:nvPr/>
        </p:nvSpPr>
        <p:spPr bwMode="auto">
          <a:xfrm>
            <a:off x="2719396" y="4298835"/>
            <a:ext cx="1114408" cy="213213"/>
          </a:xfrm>
          <a:prstGeom prst="rightArrow">
            <a:avLst>
              <a:gd name="adj1" fmla="val 50000"/>
              <a:gd name="adj2" fmla="val 116667"/>
            </a:avLst>
          </a:prstGeom>
          <a:solidFill>
            <a:srgbClr val="009900"/>
          </a:solidFill>
          <a:ln w="9525">
            <a:solidFill>
              <a:srgbClr val="0099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9927" name="AutoShape 7"/>
          <p:cNvSpPr>
            <a:spLocks noChangeArrowheads="1"/>
          </p:cNvSpPr>
          <p:nvPr/>
        </p:nvSpPr>
        <p:spPr bwMode="auto">
          <a:xfrm>
            <a:off x="3962400" y="3328392"/>
            <a:ext cx="152400" cy="582216"/>
          </a:xfrm>
          <a:prstGeom prst="downArrow">
            <a:avLst>
              <a:gd name="adj1" fmla="val 50000"/>
              <a:gd name="adj2" fmla="val 162500"/>
            </a:avLst>
          </a:prstGeom>
          <a:solidFill>
            <a:schemeClr val="accent2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9928" name="Text Box 8"/>
          <p:cNvSpPr txBox="1">
            <a:spLocks noChangeArrowheads="1"/>
          </p:cNvSpPr>
          <p:nvPr/>
        </p:nvSpPr>
        <p:spPr bwMode="auto">
          <a:xfrm>
            <a:off x="3854451" y="2667001"/>
            <a:ext cx="18934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en-US" sz="1000" dirty="0">
                <a:solidFill>
                  <a:srgbClr val="3333CC"/>
                </a:solidFill>
              </a:rPr>
              <a:t>1942 Employee Ins. Subsidies: </a:t>
            </a:r>
          </a:p>
          <a:p>
            <a:pPr fontAlgn="base">
              <a:spcAft>
                <a:spcPct val="0"/>
              </a:spcAft>
            </a:pPr>
            <a:r>
              <a:rPr lang="en-US" sz="1000" dirty="0">
                <a:solidFill>
                  <a:srgbClr val="3333CC"/>
                </a:solidFill>
              </a:rPr>
              <a:t>  “employer-based system”</a:t>
            </a:r>
          </a:p>
        </p:txBody>
      </p:sp>
      <p:sp>
        <p:nvSpPr>
          <p:cNvPr id="4106" name="Text Box 9"/>
          <p:cNvSpPr txBox="1">
            <a:spLocks noChangeArrowheads="1"/>
          </p:cNvSpPr>
          <p:nvPr/>
        </p:nvSpPr>
        <p:spPr bwMode="auto">
          <a:xfrm>
            <a:off x="1981200" y="4510089"/>
            <a:ext cx="10225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33CC33"/>
                </a:solidFill>
              </a:rPr>
              <a:t>1875-1965**</a:t>
            </a:r>
          </a:p>
        </p:txBody>
      </p:sp>
      <p:sp>
        <p:nvSpPr>
          <p:cNvPr id="209930" name="AutoShape 10"/>
          <p:cNvSpPr>
            <a:spLocks noChangeArrowheads="1"/>
          </p:cNvSpPr>
          <p:nvPr/>
        </p:nvSpPr>
        <p:spPr bwMode="auto">
          <a:xfrm>
            <a:off x="5486400" y="3429000"/>
            <a:ext cx="152400" cy="533400"/>
          </a:xfrm>
          <a:prstGeom prst="downArrow">
            <a:avLst>
              <a:gd name="adj1" fmla="val 50000"/>
              <a:gd name="adj2" fmla="val 87500"/>
            </a:avLst>
          </a:prstGeom>
          <a:solidFill>
            <a:schemeClr val="accent2"/>
          </a:solidFill>
          <a:ln w="9525">
            <a:solidFill>
              <a:srgbClr val="333399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9931" name="Text Box 11"/>
          <p:cNvSpPr txBox="1">
            <a:spLocks noChangeArrowheads="1"/>
          </p:cNvSpPr>
          <p:nvPr/>
        </p:nvSpPr>
        <p:spPr bwMode="auto">
          <a:xfrm>
            <a:off x="4665824" y="3212293"/>
            <a:ext cx="104067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en-US" sz="1000" dirty="0">
                <a:solidFill>
                  <a:srgbClr val="3333CC"/>
                </a:solidFill>
              </a:rPr>
              <a:t>1965 Medicare,</a:t>
            </a:r>
          </a:p>
          <a:p>
            <a:pPr fontAlgn="base">
              <a:spcAft>
                <a:spcPct val="0"/>
              </a:spcAft>
            </a:pPr>
            <a:r>
              <a:rPr lang="en-US" sz="1000" dirty="0">
                <a:solidFill>
                  <a:srgbClr val="3333CC"/>
                </a:solidFill>
              </a:rPr>
              <a:t> Medicaid</a:t>
            </a:r>
          </a:p>
        </p:txBody>
      </p:sp>
      <p:sp>
        <p:nvSpPr>
          <p:cNvPr id="209933" name="AutoShape 13"/>
          <p:cNvSpPr>
            <a:spLocks noChangeArrowheads="1"/>
          </p:cNvSpPr>
          <p:nvPr/>
        </p:nvSpPr>
        <p:spPr bwMode="auto">
          <a:xfrm>
            <a:off x="5943600" y="3276600"/>
            <a:ext cx="76200" cy="457200"/>
          </a:xfrm>
          <a:prstGeom prst="downArrow">
            <a:avLst>
              <a:gd name="adj1" fmla="val 50000"/>
              <a:gd name="adj2" fmla="val 150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9934" name="Text Box 14"/>
          <p:cNvSpPr txBox="1">
            <a:spLocks noChangeArrowheads="1"/>
          </p:cNvSpPr>
          <p:nvPr/>
        </p:nvSpPr>
        <p:spPr bwMode="auto">
          <a:xfrm>
            <a:off x="5943601" y="3200401"/>
            <a:ext cx="8963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u="sng" dirty="0">
                <a:solidFill>
                  <a:srgbClr val="FF0000"/>
                </a:solidFill>
              </a:rPr>
              <a:t> </a:t>
            </a:r>
            <a:r>
              <a:rPr lang="en-US" sz="1200" b="1" u="sng" dirty="0">
                <a:solidFill>
                  <a:srgbClr val="FF0000"/>
                </a:solidFill>
              </a:rPr>
              <a:t>7 %“crisis”</a:t>
            </a:r>
          </a:p>
        </p:txBody>
      </p:sp>
      <p:sp>
        <p:nvSpPr>
          <p:cNvPr id="209935" name="AutoShape 15"/>
          <p:cNvSpPr>
            <a:spLocks noChangeArrowheads="1"/>
          </p:cNvSpPr>
          <p:nvPr/>
        </p:nvSpPr>
        <p:spPr bwMode="auto">
          <a:xfrm>
            <a:off x="7620000" y="1905000"/>
            <a:ext cx="152400" cy="533400"/>
          </a:xfrm>
          <a:prstGeom prst="downArrow">
            <a:avLst>
              <a:gd name="adj1" fmla="val 50000"/>
              <a:gd name="adj2" fmla="val 875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9936" name="Text Box 16"/>
          <p:cNvSpPr txBox="1">
            <a:spLocks noChangeArrowheads="1"/>
          </p:cNvSpPr>
          <p:nvPr/>
        </p:nvSpPr>
        <p:spPr bwMode="auto">
          <a:xfrm>
            <a:off x="6019801" y="1636713"/>
            <a:ext cx="1698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u="sng" dirty="0">
                <a:solidFill>
                  <a:srgbClr val="FF0000"/>
                </a:solidFill>
              </a:rPr>
              <a:t>Double digit inflation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FF0000"/>
                </a:solidFill>
              </a:rPr>
              <a:t>(18%) of premium rates)</a:t>
            </a:r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7848601" y="3810000"/>
            <a:ext cx="1039813" cy="254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3333CC"/>
                </a:solidFill>
              </a:rPr>
              <a:t>6.3 fold increase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92FDA92-D3D1-B8B3-1791-95DC8A002CB5}"/>
              </a:ext>
            </a:extLst>
          </p:cNvPr>
          <p:cNvCxnSpPr/>
          <p:nvPr/>
        </p:nvCxnSpPr>
        <p:spPr>
          <a:xfrm flipV="1">
            <a:off x="6254496" y="4298835"/>
            <a:ext cx="0" cy="76525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4129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"/>
    </mc:Choice>
    <mc:Fallback xmlns="">
      <p:transition spd="slow" advTm="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6" grpId="0" animBg="1"/>
      <p:bldP spid="209927" grpId="0" animBg="1"/>
      <p:bldP spid="209930" grpId="0" animBg="1"/>
      <p:bldP spid="209934" grpId="0"/>
      <p:bldP spid="2099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720AD-130A-C6AB-4D11-942E65C07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928C1-1930-4AA0-B185-8118D93C2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041"/>
            <a:ext cx="10515600" cy="137064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r>
              <a:rPr lang="en-US" sz="3600" b="1" i="1" dirty="0">
                <a:solidFill>
                  <a:srgbClr val="C00000"/>
                </a:solidFill>
              </a:rPr>
              <a:t>Systemic</a:t>
            </a:r>
            <a:r>
              <a:rPr lang="en-US" sz="3600" dirty="0"/>
              <a:t> </a:t>
            </a:r>
            <a:r>
              <a:rPr lang="en-US" sz="3600" b="1" i="1" dirty="0">
                <a:solidFill>
                  <a:srgbClr val="C00000"/>
                </a:solidFill>
              </a:rPr>
              <a:t>inflation</a:t>
            </a:r>
            <a:r>
              <a:rPr lang="en-US" sz="3600" b="1" i="1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sz="2700" dirty="0"/>
              <a:t> </a:t>
            </a:r>
            <a:r>
              <a:rPr lang="en-US" sz="3100" b="1" dirty="0">
                <a:solidFill>
                  <a:srgbClr val="C00000"/>
                </a:solidFill>
              </a:rPr>
              <a:t>Managed</a:t>
            </a:r>
            <a:r>
              <a:rPr lang="en-US" sz="2700" b="1" dirty="0">
                <a:solidFill>
                  <a:srgbClr val="C00000"/>
                </a:solidFill>
              </a:rPr>
              <a:t> </a:t>
            </a:r>
            <a:r>
              <a:rPr lang="en-US" sz="2700" b="1" dirty="0"/>
              <a:t>(</a:t>
            </a:r>
            <a:r>
              <a:rPr lang="en-US" sz="3200" dirty="0">
                <a:solidFill>
                  <a:schemeClr val="tx2"/>
                </a:solidFill>
              </a:rPr>
              <a:t>CPOM) </a:t>
            </a:r>
            <a:r>
              <a:rPr lang="en-US" sz="3100" b="1" dirty="0">
                <a:solidFill>
                  <a:srgbClr val="C00000"/>
                </a:solidFill>
              </a:rPr>
              <a:t>Poverty for all</a:t>
            </a:r>
            <a:br>
              <a:rPr lang="en-US" sz="2700" b="1" dirty="0">
                <a:solidFill>
                  <a:srgbClr val="C00000"/>
                </a:solidFill>
              </a:rPr>
            </a:br>
            <a:r>
              <a:rPr lang="en-US" sz="2200" dirty="0">
                <a:solidFill>
                  <a:schemeClr val="tx2"/>
                </a:solidFill>
              </a:rPr>
              <a:t>(ala the Soviet Union ”managed ”economy )</a:t>
            </a:r>
            <a:br>
              <a:rPr lang="en-US" sz="2700" b="1" dirty="0"/>
            </a:br>
            <a:endParaRPr lang="en-US" sz="40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EFD13-8889-0C30-DF8E-55E66DA88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212" y="1690689"/>
            <a:ext cx="11085576" cy="4803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Medical poverty?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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Managed care”, i.e., fed-corporate-</a:t>
            </a:r>
            <a:r>
              <a:rPr lang="en-US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cartels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How do cartels work: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fix prices and endorse who or what produces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and pre-paid  “coverage”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ration access to care for “cost control”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(not insurance)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1973 HMO Act akin to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NHS cost control cartel</a:t>
            </a:r>
          </a:p>
          <a:p>
            <a:pPr marL="457200" lvl="1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rationing abroad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high-cost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baronial”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wizards 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internal inflation problem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E3155-0ACB-05C8-D16C-9BA956CAB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2" descr="http://bilhartzmd.com/wp-content/uploads/2015/04/growth-in-administrators_opt.jpg">
            <a:extLst>
              <a:ext uri="{FF2B5EF4-FFF2-40B4-BE49-F238E27FC236}">
                <a16:creationId xmlns:a16="http://schemas.microsoft.com/office/drawing/2014/main" id="{46E0EE74-0596-54E8-4351-4CF9FD62A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4268" y="3118104"/>
            <a:ext cx="7316472" cy="3658236"/>
          </a:xfrm>
          <a:prstGeom prst="rect">
            <a:avLst/>
          </a:prstGeom>
          <a:noFill/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E7C450-AF09-A6F6-2511-2204CA9839E1}"/>
              </a:ext>
            </a:extLst>
          </p:cNvPr>
          <p:cNvCxnSpPr/>
          <p:nvPr/>
        </p:nvCxnSpPr>
        <p:spPr>
          <a:xfrm>
            <a:off x="8202260" y="4203654"/>
            <a:ext cx="0" cy="139469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109955D-D146-7A61-4421-C413DC6D6571}"/>
              </a:ext>
            </a:extLst>
          </p:cNvPr>
          <p:cNvCxnSpPr/>
          <p:nvPr/>
        </p:nvCxnSpPr>
        <p:spPr>
          <a:xfrm>
            <a:off x="8711184" y="4459686"/>
            <a:ext cx="0" cy="109912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B03D6BC-7596-101A-6341-88CDD810DA7E}"/>
              </a:ext>
            </a:extLst>
          </p:cNvPr>
          <p:cNvSpPr txBox="1"/>
          <p:nvPr/>
        </p:nvSpPr>
        <p:spPr>
          <a:xfrm>
            <a:off x="7832436" y="4006827"/>
            <a:ext cx="31220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1988-18% premium inflation</a:t>
            </a:r>
          </a:p>
          <a:p>
            <a:r>
              <a:rPr lang="en-US" sz="1200" dirty="0"/>
              <a:t>1994-HMO nirvana time</a:t>
            </a:r>
            <a:r>
              <a:rPr lang="en-US" dirty="0"/>
              <a:t> 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AF39442-C108-67BA-EAEE-5EEDB9E6A140}"/>
              </a:ext>
            </a:extLst>
          </p:cNvPr>
          <p:cNvCxnSpPr/>
          <p:nvPr/>
        </p:nvCxnSpPr>
        <p:spPr>
          <a:xfrm flipH="1">
            <a:off x="9994392" y="3419856"/>
            <a:ext cx="813816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78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ABA23-0A00-49F2-A53B-306A0D186355}" type="slidenum">
              <a:rPr lang="en-US"/>
              <a:pPr/>
              <a:t>5</a:t>
            </a:fld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1" y="1741052"/>
            <a:ext cx="6857999" cy="481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9661526" y="217487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8763000" y="4419600"/>
            <a:ext cx="1752600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</a:rPr>
              <a:t>MN 2007 </a:t>
            </a:r>
            <a:r>
              <a:rPr lang="en-US" sz="1200" b="1" i="1" u="sng" dirty="0"/>
              <a:t>small</a:t>
            </a:r>
            <a:r>
              <a:rPr lang="en-US" sz="1200" b="1" u="sng" dirty="0"/>
              <a:t> market</a:t>
            </a:r>
          </a:p>
          <a:p>
            <a:pPr algn="ctr"/>
            <a:r>
              <a:rPr lang="en-US" sz="1200" u="sng" dirty="0"/>
              <a:t>(4 large Plan survey)</a:t>
            </a:r>
          </a:p>
          <a:p>
            <a:pPr algn="ctr"/>
            <a:r>
              <a:rPr lang="en-US" sz="1200" b="1" dirty="0">
                <a:solidFill>
                  <a:srgbClr val="CC3300"/>
                </a:solidFill>
              </a:rPr>
              <a:t>MCO:   + 3.36%</a:t>
            </a:r>
          </a:p>
          <a:p>
            <a:pPr algn="ctr"/>
            <a:r>
              <a:rPr lang="en-US" sz="1200" b="1" dirty="0">
                <a:solidFill>
                  <a:srgbClr val="003399"/>
                </a:solidFill>
              </a:rPr>
              <a:t>HDHP:  – 5.14% 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 flipH="1">
            <a:off x="8305800" y="4953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4584701" y="955675"/>
            <a:ext cx="17232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u="sng" dirty="0"/>
              <a:t>Premium trends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8382000" y="5181600"/>
            <a:ext cx="990600" cy="1524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9">
            <a:extLst>
              <a:ext uri="{FF2B5EF4-FFF2-40B4-BE49-F238E27FC236}">
                <a16:creationId xmlns:a16="http://schemas.microsoft.com/office/drawing/2014/main" id="{E7DB2F37-696B-9DE2-550B-B1652FF11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872" y="383372"/>
            <a:ext cx="9797928" cy="584775"/>
          </a:xfrm>
          <a:prstGeom prst="rect">
            <a:avLst/>
          </a:prstGeom>
          <a:solidFill>
            <a:srgbClr val="EFDE9F"/>
          </a:solidFill>
          <a:ln w="9525">
            <a:solidFill>
              <a:srgbClr val="FFFF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+mj-lt"/>
              </a:rPr>
              <a:t>HMO Effect: Inflation from 18% to 1-2%....then </a:t>
            </a:r>
            <a:r>
              <a:rPr lang="en-US" sz="3200" b="1" dirty="0">
                <a:latin typeface="+mj-lt"/>
                <a:sym typeface="Wingdings" panose="05000000000000000000" pitchFamily="2" charset="2"/>
              </a:rPr>
              <a:t>oops</a:t>
            </a:r>
            <a:endParaRPr lang="en-US" sz="3200" b="1" dirty="0">
              <a:latin typeface="+mj-lt"/>
            </a:endParaRPr>
          </a:p>
        </p:txBody>
      </p:sp>
      <p:pic>
        <p:nvPicPr>
          <p:cNvPr id="3" name="Picture 5" descr="asgood">
            <a:extLst>
              <a:ext uri="{FF2B5EF4-FFF2-40B4-BE49-F238E27FC236}">
                <a16:creationId xmlns:a16="http://schemas.microsoft.com/office/drawing/2014/main" id="{C047CEEB-59BC-107C-5340-9EDE070E1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1" y="471805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46AD3E1-E8A9-1E64-64CD-EB39FA2E3167}"/>
              </a:ext>
            </a:extLst>
          </p:cNvPr>
          <p:cNvCxnSpPr>
            <a:cxnSpLocks/>
          </p:cNvCxnSpPr>
          <p:nvPr/>
        </p:nvCxnSpPr>
        <p:spPr>
          <a:xfrm>
            <a:off x="2971800" y="3797808"/>
            <a:ext cx="1005840" cy="138379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B3FBAA-6EFF-419D-999C-050E18A97B1F}"/>
              </a:ext>
            </a:extLst>
          </p:cNvPr>
          <p:cNvCxnSpPr/>
          <p:nvPr/>
        </p:nvCxnSpPr>
        <p:spPr>
          <a:xfrm flipH="1">
            <a:off x="7882128" y="2980944"/>
            <a:ext cx="1033272" cy="10241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F69FE74-676C-70A0-A861-FE68CA58CC91}"/>
              </a:ext>
            </a:extLst>
          </p:cNvPr>
          <p:cNvSpPr txBox="1"/>
          <p:nvPr/>
        </p:nvSpPr>
        <p:spPr>
          <a:xfrm>
            <a:off x="8914110" y="2708275"/>
            <a:ext cx="1679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HSA-HDHP Era</a:t>
            </a:r>
          </a:p>
          <a:p>
            <a:r>
              <a:rPr lang="en-US" dirty="0">
                <a:solidFill>
                  <a:srgbClr val="00B050"/>
                </a:solidFill>
              </a:rPr>
              <a:t>2004-2009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"/>
    </mc:Choice>
    <mc:Fallback xmlns="">
      <p:transition spd="slow" advTm="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6AEDD-FD87-35FE-A24B-D9805911F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612DE-B505-27EC-86B5-94A107B0B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20" y="471055"/>
            <a:ext cx="10856289" cy="1083108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pPr algn="ctr"/>
            <a:br>
              <a:rPr lang="en-US" sz="2700" dirty="0"/>
            </a:br>
            <a:br>
              <a:rPr lang="en-US" sz="3600" dirty="0"/>
            </a:br>
            <a:r>
              <a:rPr lang="en-US" sz="3600" b="1" u="sng" dirty="0"/>
              <a:t>A </a:t>
            </a:r>
            <a:r>
              <a:rPr lang="en-US" sz="3600" b="1" i="1" u="sng" dirty="0">
                <a:solidFill>
                  <a:srgbClr val="C00000"/>
                </a:solidFill>
              </a:rPr>
              <a:t>Systemic</a:t>
            </a:r>
            <a:r>
              <a:rPr lang="en-US" sz="3600" b="1" u="sng" dirty="0"/>
              <a:t> </a:t>
            </a:r>
            <a:r>
              <a:rPr lang="en-US" sz="3600" dirty="0"/>
              <a:t>Problem: social engineered (SE) </a:t>
            </a:r>
            <a:r>
              <a:rPr lang="en-US" sz="3600" b="1" dirty="0">
                <a:solidFill>
                  <a:srgbClr val="C00000"/>
                </a:solidFill>
              </a:rPr>
              <a:t>Poverty</a:t>
            </a:r>
            <a:br>
              <a:rPr lang="en-US" sz="3600" dirty="0"/>
            </a:br>
            <a:endParaRPr lang="en-US" sz="4000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E0DF0-2D0E-43E4-A58E-B3D9DD8CD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1583169"/>
            <a:ext cx="12009120" cy="48037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casaues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inflation? </a:t>
            </a:r>
            <a:r>
              <a:rPr lang="en-US" sz="19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[Social Engineered (SE) apparent “free” stuff leads to demand inflation]</a:t>
            </a:r>
            <a:endParaRPr lang="en-US" sz="3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causes poverty?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buNone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[SE high-priced corporate “coverage” to ration “free” stuff]</a:t>
            </a:r>
            <a:endParaRPr lang="en-US" sz="2600" b="1" u="sng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cost of rationing of free stuff]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457200" lvl="1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causes prosperity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of social engineered centralized private sector cartel collusion and coercion,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(i.e., retail medical marketplace concept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simiilar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all others popularized by Profs Charles Silver and David Hyman 2018-2026)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/>
              <a:t>Is David Allen’s proposal a path to No-inflation, Quality, and Access? </a:t>
            </a:r>
          </a:p>
          <a:p>
            <a:pPr marL="457200" lvl="1" indent="0">
              <a:buNone/>
            </a:pPr>
            <a:r>
              <a:rPr 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Admirable goals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Yes</a:t>
            </a:r>
          </a:p>
          <a:p>
            <a:pPr lvl="2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Empowered patients,</a:t>
            </a:r>
          </a:p>
          <a:p>
            <a:pPr lvl="2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Elimination of corporate cartel care (i.e., CPOM profiteering masquerading as “value pay”</a:t>
            </a:r>
          </a:p>
          <a:p>
            <a:pPr marL="457200" lvl="1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concern: Is the “revolution” only social engineering from MCO barons to Fed barons?</a:t>
            </a:r>
          </a:p>
          <a:p>
            <a:pPr marL="457200" lvl="1" indent="0">
              <a:buNone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2200" dirty="0">
                <a:solidFill>
                  <a:srgbClr val="C00000"/>
                </a:solidFill>
              </a:rPr>
              <a:t>[Noel Collis: Is this, "A government backed credit card- what could go wrong?“]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89C42-EFEA-2DBA-5C76-8BC6DF254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Picture 2" descr="http://bilhartzmd.com/wp-content/uploads/2015/04/growth-in-administrators_opt.jpg">
            <a:extLst>
              <a:ext uri="{FF2B5EF4-FFF2-40B4-BE49-F238E27FC236}">
                <a16:creationId xmlns:a16="http://schemas.microsoft.com/office/drawing/2014/main" id="{407E5547-6846-4E4F-2DD1-26EDC8A2B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0600" y="2170737"/>
            <a:ext cx="1550141" cy="7750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184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03FDE-20D1-FD51-2478-BE4A320B6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832" y="392557"/>
            <a:ext cx="10597896" cy="1325563"/>
          </a:xfrm>
          <a:solidFill>
            <a:srgbClr val="FFFFCC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(1) Allen’s </a:t>
            </a:r>
            <a:r>
              <a:rPr lang="en-US" sz="4000" b="1" dirty="0">
                <a:solidFill>
                  <a:srgbClr val="C00000"/>
                </a:solidFill>
              </a:rPr>
              <a:t>Revolutionary Results:</a:t>
            </a:r>
            <a:r>
              <a:rPr lang="en-US" sz="4000" b="1" dirty="0"/>
              <a:t> </a:t>
            </a:r>
            <a:r>
              <a:rPr lang="en-US" sz="4000" dirty="0"/>
              <a:t>a retail market milieu</a:t>
            </a:r>
            <a:br>
              <a:rPr lang="en-US" sz="4000" dirty="0"/>
            </a:br>
            <a:r>
              <a:rPr lang="en-US" sz="4000" dirty="0"/>
              <a:t>vs. regime approved beliefs in MCO inc.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FEEEB-C0FB-CA91-E9D7-F034D2DA1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Gone:</a:t>
            </a:r>
            <a:r>
              <a:rPr lang="en-US" sz="2400" dirty="0"/>
              <a:t> Costly massive bureaucracies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rgbClr val="C00000"/>
                </a:solidFill>
              </a:rPr>
              <a:t>Gone</a:t>
            </a:r>
            <a:r>
              <a:rPr lang="en-US" sz="2400" dirty="0"/>
              <a:t>: Profiteering from rationing care.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rgbClr val="00B050"/>
                </a:solidFill>
              </a:rPr>
              <a:t>Restored: </a:t>
            </a:r>
            <a:r>
              <a:rPr lang="en-US" sz="2000" b="1" u="sng" dirty="0"/>
              <a:t>Patient is the “single-payer” </a:t>
            </a:r>
            <a:r>
              <a:rPr lang="en-US" sz="2000" u="sng" dirty="0"/>
              <a:t>similar to every other retail sector where we buy shoes, shirts, car, houses and </a:t>
            </a:r>
            <a:r>
              <a:rPr lang="en-US" sz="2000" u="sng" dirty="0" err="1"/>
              <a:t>rheir</a:t>
            </a:r>
            <a:r>
              <a:rPr lang="en-US" sz="2000" u="sng" dirty="0"/>
              <a:t> </a:t>
            </a:r>
            <a:r>
              <a:rPr lang="en-US" sz="2000" u="sng" dirty="0" err="1"/>
              <a:t>insuance</a:t>
            </a:r>
            <a:r>
              <a:rPr lang="en-US" sz="2000" u="sng" dirty="0"/>
              <a:t>,</a:t>
            </a:r>
            <a:r>
              <a:rPr lang="en-US" sz="2000" dirty="0"/>
              <a:t> </a:t>
            </a:r>
            <a:r>
              <a:rPr lang="en-US" sz="1600" dirty="0"/>
              <a:t>(the 2004-2009 </a:t>
            </a:r>
            <a:r>
              <a:rPr lang="en-US" sz="1600" u="sng" dirty="0"/>
              <a:t>HSA-HDHP era retail medial marketplace)</a:t>
            </a:r>
            <a:endParaRPr lang="en-US" sz="2000" b="1" u="sng" dirty="0"/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Is a </a:t>
            </a:r>
            <a:r>
              <a:rPr lang="en-US" b="1" dirty="0">
                <a:solidFill>
                  <a:srgbClr val="00B050"/>
                </a:solidFill>
              </a:rPr>
              <a:t>retail-like medical marketplace “happiness”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or “frightening”? </a:t>
            </a:r>
            <a:r>
              <a:rPr lang="en-US" dirty="0">
                <a:solidFill>
                  <a:srgbClr val="C00000"/>
                </a:solidFill>
              </a:rPr>
              <a:t>Frightening</a:t>
            </a:r>
            <a:r>
              <a:rPr lang="en-US" dirty="0">
                <a:solidFill>
                  <a:schemeClr val="tx2"/>
                </a:solidFill>
              </a:rPr>
              <a:t> to</a:t>
            </a:r>
            <a:r>
              <a:rPr lang="en-US" dirty="0"/>
              <a:t> corporate docs, the public, and health gurus, who can’t imagine a system without one-stop </a:t>
            </a:r>
            <a:r>
              <a:rPr lang="en-US" b="1" u="sng" dirty="0"/>
              <a:t>prepaid</a:t>
            </a:r>
            <a:r>
              <a:rPr lang="en-US" dirty="0"/>
              <a:t> (“price-free”) corporate palaces?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6B58B-8300-A42C-A3FA-CC4FDC92A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 descr="http://bilhartzmd.com/wp-content/uploads/2015/04/growth-in-administrators_opt.jpg">
            <a:extLst>
              <a:ext uri="{FF2B5EF4-FFF2-40B4-BE49-F238E27FC236}">
                <a16:creationId xmlns:a16="http://schemas.microsoft.com/office/drawing/2014/main" id="{F4B73C81-913C-059C-9876-4102659DB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5151" y="1862120"/>
            <a:ext cx="1740409" cy="870205"/>
          </a:xfrm>
          <a:prstGeom prst="rect">
            <a:avLst/>
          </a:prstGeom>
          <a:noFill/>
        </p:spPr>
      </p:pic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7FEE494D-3A8F-800E-8B92-624DF143D75B}"/>
              </a:ext>
            </a:extLst>
          </p:cNvPr>
          <p:cNvSpPr/>
          <p:nvPr/>
        </p:nvSpPr>
        <p:spPr>
          <a:xfrm>
            <a:off x="8927591" y="1921525"/>
            <a:ext cx="795528" cy="582041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A1AFE43-183F-9C4F-9D74-E63C977CA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51978" y="3919445"/>
            <a:ext cx="1267966" cy="890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5BB545-6DAF-2C0B-C495-5058637EE8A3}"/>
              </a:ext>
            </a:extLst>
          </p:cNvPr>
          <p:cNvCxnSpPr/>
          <p:nvPr/>
        </p:nvCxnSpPr>
        <p:spPr>
          <a:xfrm flipH="1">
            <a:off x="10469329" y="4462272"/>
            <a:ext cx="179833" cy="1097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82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FD74-E97C-A295-4B3D-1B9D3292C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38861"/>
            <a:ext cx="10305288" cy="1052195"/>
          </a:xfrm>
          <a:solidFill>
            <a:srgbClr val="FFFFCC"/>
          </a:solidFill>
        </p:spPr>
        <p:txBody>
          <a:bodyPr>
            <a:normAutofit/>
          </a:bodyPr>
          <a:lstStyle/>
          <a:p>
            <a:pPr algn="ctr"/>
            <a:r>
              <a:rPr lang="en-US" sz="4000" dirty="0"/>
              <a:t>(</a:t>
            </a:r>
            <a:r>
              <a:rPr lang="en-US" sz="3600" dirty="0"/>
              <a:t>2) Allen’s </a:t>
            </a:r>
            <a:r>
              <a:rPr lang="en-US" sz="3600" b="1" dirty="0">
                <a:solidFill>
                  <a:srgbClr val="C00000"/>
                </a:solidFill>
              </a:rPr>
              <a:t>Revolutionary Results: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dirty="0"/>
              <a:t>Follow the money….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30139-9D67-5FF0-57E4-5C2A0F3C6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1910144"/>
            <a:ext cx="11195304" cy="513018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5100" i="1" dirty="0">
                <a:solidFill>
                  <a:schemeClr val="tx2"/>
                </a:solidFill>
              </a:rPr>
              <a:t>“…requires little government bureaucracy, </a:t>
            </a:r>
          </a:p>
          <a:p>
            <a:pPr marL="457200" lvl="1" indent="0">
              <a:buNone/>
            </a:pPr>
            <a:r>
              <a:rPr lang="en-US" sz="3400" i="1" dirty="0">
                <a:solidFill>
                  <a:schemeClr val="tx2"/>
                </a:solidFill>
              </a:rPr>
              <a:t>“…some regulation remains essential.</a:t>
            </a:r>
          </a:p>
          <a:p>
            <a:pPr marL="457200" lvl="1" indent="0">
              <a:buNone/>
            </a:pPr>
            <a:r>
              <a:rPr lang="en-US" sz="3400" i="1" dirty="0">
                <a:solidFill>
                  <a:schemeClr val="tx2"/>
                </a:solidFill>
              </a:rPr>
              <a:t>“…protecting from </a:t>
            </a:r>
            <a:r>
              <a:rPr lang="en-US" sz="3400" b="1" i="1" dirty="0">
                <a:solidFill>
                  <a:schemeClr val="tx2"/>
                </a:solidFill>
              </a:rPr>
              <a:t>price gouging </a:t>
            </a:r>
            <a:r>
              <a:rPr lang="en-US" sz="3400" i="1" dirty="0">
                <a:solidFill>
                  <a:schemeClr val="tx2"/>
                </a:solidFill>
              </a:rPr>
              <a:t>is important especially for emergencies and where competitive </a:t>
            </a:r>
            <a:r>
              <a:rPr lang="en-US" sz="3400" i="1" dirty="0" err="1">
                <a:solidFill>
                  <a:schemeClr val="tx2"/>
                </a:solidFill>
              </a:rPr>
              <a:t>optios</a:t>
            </a:r>
            <a:r>
              <a:rPr lang="en-US" sz="3400" i="1" dirty="0">
                <a:solidFill>
                  <a:schemeClr val="tx2"/>
                </a:solidFill>
              </a:rPr>
              <a:t> are limited. </a:t>
            </a:r>
          </a:p>
          <a:p>
            <a:pPr marL="914400" lvl="2" indent="0">
              <a:buNone/>
            </a:pPr>
            <a:r>
              <a:rPr lang="en-US" sz="3400" dirty="0">
                <a:solidFill>
                  <a:schemeClr val="tx2"/>
                </a:solidFill>
              </a:rPr>
              <a:t>[Q: “Prohibit gouging”. Is this price fixing?]  </a:t>
            </a:r>
          </a:p>
          <a:p>
            <a:pPr marL="0" indent="0">
              <a:buNone/>
            </a:pPr>
            <a:r>
              <a:rPr lang="en-US" sz="4200" i="1" dirty="0">
                <a:solidFill>
                  <a:schemeClr val="tx2"/>
                </a:solidFill>
              </a:rPr>
              <a:t>“…providers must </a:t>
            </a:r>
            <a:r>
              <a:rPr lang="en-US" sz="4200" b="1" i="1" dirty="0">
                <a:solidFill>
                  <a:schemeClr val="tx2"/>
                </a:solidFill>
              </a:rPr>
              <a:t>be required to charge prices consistent </a:t>
            </a:r>
            <a:r>
              <a:rPr lang="en-US" sz="4200" i="1" dirty="0">
                <a:solidFill>
                  <a:schemeClr val="tx2"/>
                </a:solidFill>
              </a:rPr>
              <a:t>with those charged in competitive </a:t>
            </a:r>
            <a:r>
              <a:rPr lang="en-US" sz="5100" i="1" dirty="0">
                <a:solidFill>
                  <a:schemeClr val="tx2"/>
                </a:solidFill>
              </a:rPr>
              <a:t>markets.” </a:t>
            </a:r>
          </a:p>
          <a:p>
            <a:pPr marL="457200" lvl="1" indent="0">
              <a:buNone/>
            </a:pPr>
            <a:endParaRPr lang="en-US" sz="3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5100" b="1" dirty="0">
                <a:solidFill>
                  <a:srgbClr val="C00000"/>
                </a:solidFill>
              </a:rPr>
              <a:t>? Problems with David’s big caliber gun?</a:t>
            </a:r>
            <a:r>
              <a:rPr lang="en-US" sz="5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Price fixing? Are feds only a new 3</a:t>
            </a:r>
            <a:r>
              <a:rPr lang="en-US" sz="5100" baseline="30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rd</a:t>
            </a:r>
            <a:r>
              <a:rPr lang="en-US" sz="5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party panacea of </a:t>
            </a:r>
            <a:r>
              <a:rPr lang="en-US" sz="5100" dirty="0">
                <a:solidFill>
                  <a:schemeClr val="tx2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r</a:t>
            </a:r>
            <a:r>
              <a:rPr lang="en-US" sz="5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egulatory Hi/Lo income complexity? </a:t>
            </a:r>
            <a:r>
              <a:rPr lang="en-US" sz="5100" dirty="0">
                <a:solidFill>
                  <a:schemeClr val="tx2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 self adjusted or endless IRS regs and </a:t>
            </a:r>
            <a:r>
              <a:rPr lang="en-US" sz="5100" u="sng" dirty="0">
                <a:solidFill>
                  <a:schemeClr val="tx2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hassles</a:t>
            </a:r>
            <a:r>
              <a:rPr lang="en-US" sz="5100" dirty="0">
                <a:solidFill>
                  <a:schemeClr val="tx2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? </a:t>
            </a:r>
            <a:r>
              <a:rPr lang="en-US" sz="51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Total program cost? </a:t>
            </a:r>
            <a:r>
              <a:rPr lang="en-US" sz="5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($8.85T vs $5.28T spent in 2024) </a:t>
            </a:r>
          </a:p>
          <a:p>
            <a:pPr marL="0" indent="0">
              <a:buNone/>
            </a:pPr>
            <a:endParaRPr lang="en-US" sz="51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sz="5100" b="1" dirty="0">
                <a:solidFill>
                  <a:schemeClr val="accent4">
                    <a:lumMod val="75000"/>
                  </a:schemeClr>
                </a:solidFill>
              </a:rPr>
              <a:t>Are </a:t>
            </a:r>
            <a:r>
              <a:rPr lang="en-US" sz="51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there other ways of </a:t>
            </a:r>
            <a:r>
              <a:rPr lang="en-US" sz="51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Eliminating medicine’s CPOM dystopias </a:t>
            </a:r>
            <a:r>
              <a:rPr lang="en-US" sz="5100" b="1" i="1" u="sng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withou</a:t>
            </a:r>
            <a:r>
              <a:rPr lang="en-US" sz="51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</a:t>
            </a:r>
            <a:r>
              <a:rPr lang="en-US" sz="51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creating a new Fed </a:t>
            </a:r>
            <a:r>
              <a:rPr lang="en-US" sz="5100" b="1" u="sng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replacement</a:t>
            </a:r>
            <a:r>
              <a:rPr lang="en-US" sz="51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program?</a:t>
            </a:r>
            <a:r>
              <a:rPr lang="en-US" sz="5100" dirty="0">
                <a:solidFill>
                  <a:srgbClr val="C00000"/>
                </a:solidFill>
              </a:rPr>
              <a:t>	</a:t>
            </a:r>
            <a:r>
              <a:rPr lang="en-US" sz="5100" b="1" dirty="0">
                <a:solidFill>
                  <a:srgbClr val="C00000"/>
                </a:solidFill>
              </a:rPr>
              <a:t>Yes</a:t>
            </a:r>
          </a:p>
          <a:p>
            <a:pPr marL="914400" lvl="2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800" dirty="0"/>
          </a:p>
          <a:p>
            <a:pPr marL="914400" lvl="2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3200" dirty="0"/>
          </a:p>
          <a:p>
            <a:pPr lvl="1"/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C3919-22ED-B248-E3E2-B6A053AE6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8</a:t>
            </a:fld>
            <a:r>
              <a:rPr lang="en-US" dirty="0"/>
              <a:t> without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00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8"/>
    </mc:Choice>
    <mc:Fallback xmlns="">
      <p:transition spd="slow" advTm="35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C3724-33B7-3093-C712-795FCC5E78F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CC"/>
          </a:solidFill>
        </p:spPr>
        <p:txBody>
          <a:bodyPr>
            <a:normAutofit fontScale="90000"/>
          </a:bodyPr>
          <a:lstStyle/>
          <a:p>
            <a:pPr algn="ctr"/>
            <a:br>
              <a:rPr lang="en-US" sz="3200" b="1" u="sng" dirty="0">
                <a:solidFill>
                  <a:srgbClr val="C00000"/>
                </a:solidFill>
              </a:rPr>
            </a:br>
            <a:r>
              <a:rPr lang="en-US" sz="3200" b="1" u="sng" dirty="0">
                <a:solidFill>
                  <a:srgbClr val="C00000"/>
                </a:solidFill>
              </a:rPr>
              <a:t>11/11/25 </a:t>
            </a:r>
            <a:r>
              <a:rPr lang="en-US" sz="3100" b="1" u="sng" dirty="0">
                <a:solidFill>
                  <a:srgbClr val="C00000"/>
                </a:solidFill>
              </a:rPr>
              <a:t>Focus on Eliminating the CPOM</a:t>
            </a:r>
            <a:r>
              <a:rPr lang="en-US" sz="3100" b="1" u="sng" dirty="0">
                <a:solidFill>
                  <a:srgbClr val="C00000"/>
                </a:solidFill>
                <a:sym typeface="Wingdings" panose="05000000000000000000" pitchFamily="2" charset="2"/>
              </a:rPr>
              <a:t> a retail med market</a:t>
            </a:r>
            <a:r>
              <a:rPr lang="en-US" sz="3100" u="sng" dirty="0"/>
              <a:t>: </a:t>
            </a:r>
            <a:br>
              <a:rPr lang="en-US" sz="3100" u="sng" dirty="0"/>
            </a:br>
            <a:r>
              <a:rPr lang="en-US" sz="3100" u="sng" dirty="0"/>
              <a:t>Five</a:t>
            </a:r>
            <a:r>
              <a:rPr lang="en-US" sz="3100" dirty="0"/>
              <a:t> compatible alternatives (different caliber guns!)</a:t>
            </a:r>
            <a:br>
              <a:rPr lang="en-US" sz="3100" u="sng" dirty="0"/>
            </a:br>
            <a:endParaRPr lang="en-US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4D0D6-F522-F5D9-9114-5EB9B6F48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480" y="1789049"/>
            <a:ext cx="10866120" cy="50147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1. </a:t>
            </a:r>
            <a:r>
              <a:rPr lang="en-US" sz="1800" b="1" dirty="0"/>
              <a:t>John Diehl JD</a:t>
            </a:r>
            <a:r>
              <a:rPr lang="en-US" sz="1800" dirty="0"/>
              <a:t>: </a:t>
            </a:r>
            <a:r>
              <a:rPr lang="en-US" sz="1800" b="1" u="sng" dirty="0">
                <a:solidFill>
                  <a:srgbClr val="C00000"/>
                </a:solidFill>
              </a:rPr>
              <a:t>amend the federal ERISA law </a:t>
            </a:r>
            <a:r>
              <a:rPr lang="en-US" sz="1800" dirty="0"/>
              <a:t>to prohibit the corporate practice of medicine in ERISA health plans, and to allow the states to adopt complementary regulations on a state-by-state basis.”</a:t>
            </a:r>
          </a:p>
          <a:p>
            <a:pPr marL="0" indent="0">
              <a:buNone/>
            </a:pPr>
            <a:r>
              <a:rPr lang="en-US" sz="1800" dirty="0"/>
              <a:t>2. </a:t>
            </a:r>
            <a:r>
              <a:rPr lang="en-US" sz="1800" b="1" dirty="0"/>
              <a:t>Dave Feinwachs, JD, PhD</a:t>
            </a:r>
            <a:r>
              <a:rPr lang="en-US" sz="1800" dirty="0"/>
              <a:t>{ This fraud could be stopped with the stroke of a pen, if President </a:t>
            </a:r>
            <a:r>
              <a:rPr lang="en-US" sz="1800" u="sng" dirty="0"/>
              <a:t>Trump </a:t>
            </a:r>
            <a:r>
              <a:rPr lang="en-US" sz="1800" b="1" u="sng" dirty="0">
                <a:solidFill>
                  <a:srgbClr val="C00000"/>
                </a:solidFill>
              </a:rPr>
              <a:t>repeals Minnesota's 1115 waivers</a:t>
            </a:r>
            <a:r>
              <a:rPr lang="en-US" sz="1800" u="sng" dirty="0">
                <a:solidFill>
                  <a:srgbClr val="C00000"/>
                </a:solidFill>
              </a:rPr>
              <a:t>.</a:t>
            </a:r>
            <a:r>
              <a:rPr lang="en-US" sz="1800" u="sng" dirty="0"/>
              <a:t> </a:t>
            </a:r>
            <a:r>
              <a:rPr lang="en-US" sz="1800" dirty="0"/>
              <a:t>Cutting off the massively inflated Medicaid funding would kill some of </a:t>
            </a:r>
            <a:r>
              <a:rPr lang="en-US" sz="1800" dirty="0" err="1"/>
              <a:t>theseCPOM</a:t>
            </a:r>
            <a:r>
              <a:rPr lang="en-US" sz="1800" dirty="0"/>
              <a:t> entities and winnow down others through natural selection </a:t>
            </a:r>
          </a:p>
          <a:p>
            <a:pPr marL="0" indent="0">
              <a:buNone/>
            </a:pPr>
            <a:r>
              <a:rPr lang="en-US" sz="1800" b="1" dirty="0"/>
              <a:t>3 Bod Koshnick MD</a:t>
            </a:r>
            <a:r>
              <a:rPr lang="en-US" sz="1800" dirty="0"/>
              <a:t>: abolish CON and PC for all</a:t>
            </a:r>
          </a:p>
          <a:p>
            <a:pPr marL="0" indent="0">
              <a:buNone/>
            </a:pPr>
            <a:r>
              <a:rPr lang="en-US" sz="1800" dirty="0"/>
              <a:t>4. </a:t>
            </a:r>
            <a:r>
              <a:rPr lang="en-US" sz="1800" b="1" dirty="0"/>
              <a:t>Sen. Gruenhagen</a:t>
            </a:r>
            <a:r>
              <a:rPr lang="en-US" sz="1800" dirty="0"/>
              <a:t>: </a:t>
            </a:r>
            <a:r>
              <a:rPr lang="en-US" sz="1800" dirty="0">
                <a:solidFill>
                  <a:srgbClr val="C00000"/>
                </a:solidFill>
              </a:rPr>
              <a:t>Create a </a:t>
            </a:r>
            <a:r>
              <a:rPr lang="en-US" sz="1800" b="1" dirty="0">
                <a:solidFill>
                  <a:srgbClr val="C00000"/>
                </a:solidFill>
              </a:rPr>
              <a:t>MN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b="1" dirty="0">
                <a:solidFill>
                  <a:srgbClr val="C00000"/>
                </a:solidFill>
              </a:rPr>
              <a:t>Medicaid retail OP marketplace, using a debit card</a:t>
            </a:r>
            <a:r>
              <a:rPr lang="en-US" sz="1800" b="1" dirty="0">
                <a:solidFill>
                  <a:schemeClr val="tx2"/>
                </a:solidFill>
              </a:rPr>
              <a:t>. SF 1261. [HMOs don’t qualify</a:t>
            </a:r>
            <a:r>
              <a:rPr lang="en-US" sz="1800" dirty="0">
                <a:solidFill>
                  <a:srgbClr val="C00000"/>
                </a:solidFill>
              </a:rPr>
              <a:t>.]</a:t>
            </a:r>
            <a:r>
              <a:rPr lang="en-US" sz="1800" dirty="0"/>
              <a:t> Exclusive Medicaid HSA-like debit card accounts for use in an OP retail market; catastrophic expenses paid by Medicaid TPA. Medicaid fee rates increased to Medicare rates (~25% increase)</a:t>
            </a:r>
          </a:p>
          <a:p>
            <a:pPr marL="0" indent="0">
              <a:buNone/>
            </a:pPr>
            <a:r>
              <a:rPr lang="en-US" sz="1800" dirty="0"/>
              <a:t>5.</a:t>
            </a:r>
            <a:r>
              <a:rPr lang="en-US" sz="1800" b="1" dirty="0"/>
              <a:t>Steve Parente PhD: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C00000"/>
                </a:solidFill>
              </a:rPr>
              <a:t>Health Savings Empowerment Plan;</a:t>
            </a:r>
            <a:r>
              <a:rPr lang="en-US" sz="1800" dirty="0"/>
              <a:t> a Market Based Alternative to Medicare For All.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Goal: </a:t>
            </a:r>
            <a:r>
              <a:rPr lang="en-US" sz="2000" b="1" dirty="0">
                <a:solidFill>
                  <a:srgbClr val="C00000"/>
                </a:solidFill>
              </a:rPr>
              <a:t>Restore a retail medical marketplace. [</a:t>
            </a:r>
            <a:r>
              <a:rPr lang="en-US" sz="2000" b="1" dirty="0"/>
              <a:t>Profs. Charles Silver and David Hyman 2018-2026]</a:t>
            </a:r>
            <a:r>
              <a:rPr lang="en-US" sz="2000" b="1" u="sng" dirty="0">
                <a:solidFill>
                  <a:srgbClr val="C00000"/>
                </a:solidFill>
              </a:rPr>
              <a:t> </a:t>
            </a:r>
            <a:r>
              <a:rPr lang="en-US" sz="2000" u="sng" dirty="0">
                <a:solidFill>
                  <a:schemeClr val="tx2"/>
                </a:solidFill>
              </a:rPr>
              <a:t> Would a retail market eliminate complexity and profiteering scams </a:t>
            </a:r>
            <a:r>
              <a:rPr lang="en-US" sz="2000" dirty="0">
                <a:solidFill>
                  <a:schemeClr val="tx2"/>
                </a:solidFill>
              </a:rPr>
              <a:t>when cartel care (CPOM) is gone? Why not.</a:t>
            </a:r>
          </a:p>
          <a:p>
            <a:pPr marL="0" indent="0">
              <a:buNone/>
            </a:pPr>
            <a:r>
              <a:rPr lang="en-US" sz="2000" b="1" u="sng" dirty="0">
                <a:solidFill>
                  <a:srgbClr val="C00000"/>
                </a:solidFill>
              </a:rPr>
              <a:t>What would be System and Clinician response? 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FD9DE8-C13A-2D56-80CF-671BF609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22D92-1291-DF32-B3D1-D17628058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794" y="1825624"/>
            <a:ext cx="11605702" cy="4831207"/>
          </a:xfrm>
        </p:spPr>
        <p:txBody>
          <a:bodyPr>
            <a:noAutofit/>
          </a:bodyPr>
          <a:lstStyle/>
          <a:p>
            <a:r>
              <a:rPr lang="en-US" sz="1400" b="1" dirty="0">
                <a:solidFill>
                  <a:schemeClr val="tx2"/>
                </a:solidFill>
              </a:rPr>
              <a:t>Presumes Inflation controlled:</a:t>
            </a:r>
          </a:p>
          <a:p>
            <a:pPr lvl="1"/>
            <a:r>
              <a:rPr lang="en-US" sz="1400" b="1" dirty="0">
                <a:solidFill>
                  <a:srgbClr val="00B050"/>
                </a:solidFill>
              </a:rPr>
              <a:t>Gone:</a:t>
            </a:r>
            <a:r>
              <a:rPr lang="en-US" sz="1400" dirty="0"/>
              <a:t> costly pre-paid “coverage”</a:t>
            </a:r>
          </a:p>
          <a:p>
            <a:pPr lvl="1"/>
            <a:r>
              <a:rPr lang="en-US" sz="1400" b="1" dirty="0">
                <a:solidFill>
                  <a:srgbClr val="00B050"/>
                </a:solidFill>
              </a:rPr>
              <a:t>Gone: </a:t>
            </a:r>
            <a:r>
              <a:rPr lang="en-US" sz="1400" dirty="0"/>
              <a:t>MCO/ACO profiteering from rationing care</a:t>
            </a:r>
          </a:p>
          <a:p>
            <a:endParaRPr lang="en-US" sz="14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u="sng" dirty="0">
                <a:solidFill>
                  <a:srgbClr val="C00000"/>
                </a:solidFill>
              </a:rPr>
              <a:t>System response </a:t>
            </a:r>
            <a:r>
              <a:rPr lang="en-US" sz="2000" b="1" u="sng" dirty="0">
                <a:solidFill>
                  <a:srgbClr val="C00000"/>
                </a:solidFill>
              </a:rPr>
              <a:t>akin to 2004-2009 era</a:t>
            </a:r>
          </a:p>
          <a:p>
            <a:pPr marL="457200" lvl="1" indent="0">
              <a:buNone/>
            </a:pPr>
            <a:r>
              <a:rPr lang="en-US" sz="1600" b="1" dirty="0">
                <a:solidFill>
                  <a:srgbClr val="00B05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Indemnity insurance</a:t>
            </a:r>
            <a:r>
              <a:rPr lang="en-US" sz="2000" dirty="0"/>
              <a:t>, e.g., in </a:t>
            </a:r>
            <a:r>
              <a:rPr lang="en-US" sz="2000" b="1" dirty="0"/>
              <a:t>2004-2009 era HSA-HDHPs </a:t>
            </a:r>
            <a:r>
              <a:rPr lang="en-US" sz="2000" i="1" dirty="0"/>
              <a:t>even</a:t>
            </a:r>
            <a:r>
              <a:rPr lang="en-US" sz="2000" b="1" i="1" dirty="0"/>
              <a:t> </a:t>
            </a:r>
            <a:r>
              <a:rPr lang="en-US" sz="2000" dirty="0"/>
              <a:t>if fed subsidies remain </a:t>
            </a:r>
            <a:r>
              <a:rPr lang="en-US" sz="2000" i="1" dirty="0"/>
              <a:t>[I think they will]</a:t>
            </a:r>
            <a:r>
              <a:rPr lang="en-US" sz="2000" dirty="0"/>
              <a:t>.</a:t>
            </a:r>
          </a:p>
          <a:p>
            <a:pPr marL="457200" lvl="1" indent="0">
              <a:buNone/>
            </a:pPr>
            <a:r>
              <a:rPr lang="en-US" sz="2000" b="1" dirty="0">
                <a:solidFill>
                  <a:srgbClr val="C00000"/>
                </a:solidFill>
              </a:rPr>
              <a:t>Families/patients Kings in the medical marketplace (</a:t>
            </a:r>
            <a:r>
              <a:rPr lang="en-US" sz="2000" dirty="0"/>
              <a:t>personal medical budgets)</a:t>
            </a:r>
          </a:p>
          <a:p>
            <a:pPr lvl="2"/>
            <a:r>
              <a:rPr lang="en-US" b="1" u="sng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b="1" u="sng" dirty="0">
                <a:solidFill>
                  <a:srgbClr val="C00000"/>
                </a:solidFill>
              </a:rPr>
              <a:t>  “single payer” consumer </a:t>
            </a:r>
            <a:r>
              <a:rPr lang="en-US" dirty="0"/>
              <a:t>akin to all other</a:t>
            </a:r>
            <a:r>
              <a:rPr lang="en-US" u="sng" dirty="0"/>
              <a:t> micro-econ sectors</a:t>
            </a:r>
            <a:r>
              <a:rPr lang="en-US" dirty="0"/>
              <a:t> where we buy and may insure refrigerators, homes, cars, etc.</a:t>
            </a:r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b="1" u="sng" dirty="0">
                <a:solidFill>
                  <a:srgbClr val="C00000"/>
                </a:solidFill>
              </a:rPr>
              <a:t>Affordable public programs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u="sng" dirty="0">
                <a:solidFill>
                  <a:srgbClr val="C00000"/>
                </a:solidFill>
              </a:rPr>
              <a:t>predictable</a:t>
            </a:r>
            <a:r>
              <a:rPr lang="en-US" sz="2400" dirty="0"/>
              <a:t> if MN Medicaid reform (</a:t>
            </a:r>
            <a:r>
              <a:rPr lang="en-US" sz="2400" dirty="0">
                <a:solidFill>
                  <a:srgbClr val="C00000"/>
                </a:solidFill>
              </a:rPr>
              <a:t>SF 1261)</a:t>
            </a:r>
            <a:r>
              <a:rPr lang="en-US" sz="2400" dirty="0"/>
              <a:t>  becomes a paradigm for Medicare. Presumes</a:t>
            </a:r>
            <a:r>
              <a:rPr lang="en-US" sz="2000" b="1" u="sng" dirty="0">
                <a:solidFill>
                  <a:schemeClr val="tx2"/>
                </a:solidFill>
              </a:rPr>
              <a:t> CPOM is shot down by our MN Medicaid Reform big gun.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24C380C-6E60-CEB8-B94B-A47587106C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89" y="489114"/>
            <a:ext cx="11929607" cy="1325563"/>
          </a:xfrm>
          <a:solidFill>
            <a:srgbClr val="FFFFCC"/>
          </a:solidFill>
        </p:spPr>
        <p:txBody>
          <a:bodyPr anchor="ctr">
            <a:normAutofit/>
          </a:bodyPr>
          <a:lstStyle/>
          <a:p>
            <a:pPr algn="ctr"/>
            <a:r>
              <a:rPr lang="en-US" altLang="en-US" sz="3200" b="1" dirty="0"/>
              <a:t>Predictable:</a:t>
            </a:r>
            <a:r>
              <a:rPr lang="en-US" altLang="en-US" sz="3200" b="1" dirty="0">
                <a:solidFill>
                  <a:srgbClr val="C00000"/>
                </a:solidFill>
              </a:rPr>
              <a:t> </a:t>
            </a:r>
            <a:r>
              <a:rPr lang="en-US" altLang="en-US" sz="3200" b="1" u="sng" dirty="0">
                <a:solidFill>
                  <a:srgbClr val="C00000"/>
                </a:solidFill>
              </a:rPr>
              <a:t>System</a:t>
            </a:r>
            <a:r>
              <a:rPr lang="en-US" altLang="en-US" sz="3200" b="1" dirty="0"/>
              <a:t> Evolution </a:t>
            </a:r>
            <a:r>
              <a:rPr lang="en-US" altLang="en-US" sz="3200" b="1" i="1" dirty="0"/>
              <a:t>without</a:t>
            </a:r>
            <a:r>
              <a:rPr lang="en-US" altLang="en-US" sz="3200" b="1" dirty="0"/>
              <a:t> MCO inc.</a:t>
            </a:r>
            <a:br>
              <a:rPr lang="en-US" altLang="en-US" sz="3200" b="1" dirty="0"/>
            </a:br>
            <a:r>
              <a:rPr lang="en-US" altLang="en-US" sz="3200" b="1" dirty="0"/>
              <a:t>in a Retail Medical Marketplace</a:t>
            </a:r>
            <a:endParaRPr lang="en-US" altLang="en-US" sz="2000" b="1" dirty="0"/>
          </a:p>
        </p:txBody>
      </p:sp>
      <p:pic>
        <p:nvPicPr>
          <p:cNvPr id="2" name="Picture 2" descr="http://bilhartzmd.com/wp-content/uploads/2015/04/growth-in-administrators_opt.jpg">
            <a:extLst>
              <a:ext uri="{FF2B5EF4-FFF2-40B4-BE49-F238E27FC236}">
                <a16:creationId xmlns:a16="http://schemas.microsoft.com/office/drawing/2014/main" id="{4C42EB59-F74E-D000-AF94-0864A441E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1496" y="1956275"/>
            <a:ext cx="1298603" cy="649302"/>
          </a:xfrm>
          <a:prstGeom prst="rect">
            <a:avLst/>
          </a:prstGeom>
          <a:noFill/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70347CA-1DF7-4183-DD86-0042EC0D7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6806" y="2023531"/>
            <a:ext cx="924737" cy="64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0EB2C2E-3A1B-3E52-C887-52B2BE85738D}"/>
              </a:ext>
            </a:extLst>
          </p:cNvPr>
          <p:cNvCxnSpPr/>
          <p:nvPr/>
        </p:nvCxnSpPr>
        <p:spPr>
          <a:xfrm flipH="1">
            <a:off x="7708392" y="2101580"/>
            <a:ext cx="375058" cy="35646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566042-0CED-9473-783A-08F16F2DE3AB}"/>
              </a:ext>
            </a:extLst>
          </p:cNvPr>
          <p:cNvCxnSpPr>
            <a:cxnSpLocks/>
          </p:cNvCxnSpPr>
          <p:nvPr/>
        </p:nvCxnSpPr>
        <p:spPr>
          <a:xfrm>
            <a:off x="5266943" y="2014387"/>
            <a:ext cx="950976" cy="57607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F1C3425-61F1-AA0E-B186-F5BD8CDFF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10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E8C083-FD8C-DEDA-F257-395C71D82C1C}"/>
              </a:ext>
            </a:extLst>
          </p:cNvPr>
          <p:cNvCxnSpPr>
            <a:cxnSpLocks/>
          </p:cNvCxnSpPr>
          <p:nvPr/>
        </p:nvCxnSpPr>
        <p:spPr>
          <a:xfrm flipH="1">
            <a:off x="5327361" y="2087907"/>
            <a:ext cx="848428" cy="4810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99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"/>
    </mc:Choice>
    <mc:Fallback xmlns="">
      <p:transition spd="slow" advTm="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E6123-D066-CB32-CEFB-D42E10D1F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en-US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altLang="en-US" b="1" dirty="0" err="1">
                <a:solidFill>
                  <a:srgbClr val="C00000"/>
                </a:solidFill>
              </a:rPr>
              <a:t>Cliniician</a:t>
            </a:r>
            <a:r>
              <a:rPr lang="en-US" altLang="en-US" b="1" dirty="0">
                <a:solidFill>
                  <a:srgbClr val="C00000"/>
                </a:solidFill>
              </a:rPr>
              <a:t> response</a:t>
            </a:r>
            <a:r>
              <a:rPr lang="en-US" altLang="en-US" sz="2000" b="1" dirty="0">
                <a:solidFill>
                  <a:srgbClr val="C00000"/>
                </a:solidFill>
              </a:rPr>
              <a:t>: Person-centered care structure </a:t>
            </a:r>
            <a:r>
              <a:rPr lang="en-US" altLang="en-US" sz="2000" b="1" u="sng" dirty="0">
                <a:solidFill>
                  <a:srgbClr val="C00000"/>
                </a:solidFill>
              </a:rPr>
              <a:t>evolution</a:t>
            </a:r>
            <a:endParaRPr lang="en-US" sz="2200" u="sng" dirty="0"/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Local ACO clinic Palaces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professional buildings</a:t>
            </a:r>
          </a:p>
          <a:p>
            <a:pPr lvl="2"/>
            <a:r>
              <a:rPr lang="en-US" sz="2400" dirty="0"/>
              <a:t>Large FFS clinics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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/>
              <a:t>ACO Hospital staff (mini PN or Mayo clinics)</a:t>
            </a:r>
          </a:p>
          <a:p>
            <a:pPr lvl="2"/>
            <a:r>
              <a:rPr lang="en-US" sz="2400" dirty="0"/>
              <a:t>Small FFS clinics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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/>
              <a:t>ACO hospital staff </a:t>
            </a:r>
          </a:p>
          <a:p>
            <a:pPr lvl="1"/>
            <a:r>
              <a:rPr lang="en-US" sz="2800" dirty="0"/>
              <a:t>Mixed or solo specialty clinics</a:t>
            </a:r>
          </a:p>
          <a:p>
            <a:pPr lvl="1"/>
            <a:r>
              <a:rPr lang="en-US" sz="2800" dirty="0"/>
              <a:t>Specialty surgeons, internists, FP, Derm, OB/Gyn, etc.</a:t>
            </a:r>
          </a:p>
          <a:p>
            <a:pPr lvl="1"/>
            <a:r>
              <a:rPr lang="en-US" sz="2800" dirty="0"/>
              <a:t>Direct Pay Clinics—monthly or annual fees</a:t>
            </a:r>
          </a:p>
          <a:p>
            <a:pPr lvl="1"/>
            <a:r>
              <a:rPr lang="en-US" sz="2800" dirty="0"/>
              <a:t>Concierge clinics</a:t>
            </a:r>
          </a:p>
          <a:p>
            <a:pPr lvl="1"/>
            <a:endParaRPr lang="en-US" sz="2600" dirty="0"/>
          </a:p>
          <a:p>
            <a:pPr lvl="1"/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B066A1B-C962-40D5-9050-13D16233A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0312" y="429769"/>
            <a:ext cx="11999976" cy="1260920"/>
          </a:xfrm>
          <a:solidFill>
            <a:srgbClr val="FFFFCC"/>
          </a:solidFill>
        </p:spPr>
        <p:txBody>
          <a:bodyPr anchor="ctr">
            <a:normAutofit fontScale="90000"/>
          </a:bodyPr>
          <a:lstStyle/>
          <a:p>
            <a:pPr algn="ctr"/>
            <a:br>
              <a:rPr lang="en-US" altLang="en-US" sz="3600" b="1" dirty="0"/>
            </a:br>
            <a:r>
              <a:rPr lang="en-US" altLang="en-US" sz="3600" b="1" dirty="0"/>
              <a:t>Predictable: </a:t>
            </a:r>
            <a:r>
              <a:rPr lang="en-US" altLang="en-US" sz="3600" b="1" u="sng" dirty="0">
                <a:solidFill>
                  <a:srgbClr val="C00000"/>
                </a:solidFill>
              </a:rPr>
              <a:t>Clinician</a:t>
            </a:r>
            <a:r>
              <a:rPr lang="en-US" altLang="en-US" sz="3600" b="1" dirty="0"/>
              <a:t> Evolution in a Retail Medical Marketplace</a:t>
            </a:r>
            <a:br>
              <a:rPr lang="en-US" altLang="en-US" sz="3600" b="1" dirty="0">
                <a:solidFill>
                  <a:srgbClr val="C00000"/>
                </a:solidFill>
              </a:rPr>
            </a:br>
            <a:endParaRPr lang="en-US" altLang="en-US" sz="3600" b="1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F25FCD-28EB-0D32-C7CF-5A5BF7187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7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"/>
    </mc:Choice>
    <mc:Fallback xmlns="">
      <p:transition spd="slow" advTm="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33A4C-DA22-3F29-E5DC-15C23FF21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8" y="136525"/>
            <a:ext cx="11512296" cy="1325563"/>
          </a:xfrm>
          <a:solidFill>
            <a:srgbClr val="FFFFCC"/>
          </a:solidFill>
        </p:spPr>
        <p:txBody>
          <a:bodyPr>
            <a:normAutofit/>
          </a:bodyPr>
          <a:lstStyle/>
          <a:p>
            <a:pPr algn="ctr"/>
            <a:r>
              <a:rPr lang="en-US" sz="2800" dirty="0"/>
              <a:t>Is there </a:t>
            </a:r>
            <a:r>
              <a:rPr lang="en-US" sz="2800" i="1" dirty="0">
                <a:solidFill>
                  <a:srgbClr val="C00000"/>
                </a:solidFill>
              </a:rPr>
              <a:t>a System </a:t>
            </a:r>
            <a:r>
              <a:rPr lang="en-US" sz="2800" dirty="0"/>
              <a:t>Fix for Patients, Hospitals, and Nations Driven into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b="1" dirty="0">
                <a:solidFill>
                  <a:srgbClr val="C00000"/>
                </a:solidFill>
              </a:rPr>
              <a:t>Poverty? </a:t>
            </a:r>
            <a:br>
              <a:rPr lang="en-US" sz="2800" b="1" dirty="0">
                <a:solidFill>
                  <a:srgbClr val="C00000"/>
                </a:solidFill>
              </a:rPr>
            </a:br>
            <a:r>
              <a:rPr lang="en-US" sz="2800" dirty="0"/>
              <a:t>Is it </a:t>
            </a:r>
            <a:r>
              <a:rPr lang="en-US" sz="2900" b="1" dirty="0">
                <a:solidFill>
                  <a:srgbClr val="C00000"/>
                </a:solidFill>
              </a:rPr>
              <a:t>Liberty? Yes!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8C7F0-DE67-84E6-4CC0-5205A85B6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" y="1722498"/>
            <a:ext cx="12637007" cy="49989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causes systemic </a:t>
            </a:r>
            <a:r>
              <a:rPr lang="en-US" sz="1800" b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poverty?</a:t>
            </a:r>
            <a:r>
              <a:rPr lang="en-US" sz="1800" dirty="0" err="1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private sector 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engineering managed 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“free” stuff     cost</a:t>
            </a:r>
            <a:endParaRPr lang="en-US" sz="1800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story of Soviet centralized power and collective ideology. </a:t>
            </a:r>
            <a:endParaRPr lang="en-US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Hostility to 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liberty and economic freedom </a:t>
            </a:r>
          </a:p>
          <a:p>
            <a:pPr marL="0" indent="0">
              <a:buNone/>
            </a:pPr>
            <a:r>
              <a:rPr lang="en-US" sz="1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causes </a:t>
            </a:r>
            <a:r>
              <a:rPr lang="en-US" sz="1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systemic prosperity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retail marketplace.</a:t>
            </a:r>
            <a:r>
              <a:rPr lang="en-US" sz="1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</a:t>
            </a: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Jefferson of VA, Declaration of Independence)</a:t>
            </a:r>
            <a:endParaRPr lang="en-US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person’s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“inalienable”(natural)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 to “life</a:t>
            </a:r>
            <a:r>
              <a:rPr lang="en-US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liberty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pursuit of happiness”…., i.e.,  prosperity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Grounded in individual de-centralized power and protected by the Constitution,</a:t>
            </a:r>
            <a:endParaRPr lang="en-US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magic sauce of liberty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It’s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Edmund Burke’s]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“little platoons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free discussion groups to perpetuate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liberty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that’s individuals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</a:t>
            </a: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David Allen and us vs Goliath;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---that’s our US Constitution protecting our individual 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liberty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speak, think, and to act.</a:t>
            </a:r>
          </a:p>
          <a:p>
            <a:pPr marL="0" indent="0">
              <a:buNone/>
            </a:pPr>
            <a:r>
              <a:rPr lang="en-US" sz="1800" b="1" dirty="0"/>
              <a:t>Action is necessary and it  is up to each of you to apply your abilities to achieve a new medical</a:t>
            </a:r>
            <a:r>
              <a:rPr lang="en-US" sz="1800" b="1" u="sng" dirty="0"/>
              <a:t> Evolution! </a:t>
            </a:r>
          </a:p>
          <a:p>
            <a:pPr lvl="1"/>
            <a:r>
              <a:rPr lang="en-US" sz="1600" b="1" u="sng" dirty="0"/>
              <a:t>A place without cartel “care”</a:t>
            </a:r>
          </a:p>
          <a:p>
            <a:pPr lvl="1"/>
            <a:r>
              <a:rPr lang="en-US" sz="1600" b="1" u="sng" dirty="0"/>
              <a:t>Remember: The</a:t>
            </a:r>
            <a:r>
              <a:rPr lang="en-US" sz="1600" b="1" u="sng" dirty="0">
                <a:solidFill>
                  <a:srgbClr val="C00000"/>
                </a:solidFill>
              </a:rPr>
              <a:t> </a:t>
            </a:r>
            <a:r>
              <a:rPr lang="en-US" sz="1600" b="1" i="1" u="sng" dirty="0">
                <a:solidFill>
                  <a:srgbClr val="C00000"/>
                </a:solidFill>
              </a:rPr>
              <a:t>system</a:t>
            </a:r>
            <a:r>
              <a:rPr lang="en-US" sz="1600" b="1" u="sng" dirty="0">
                <a:solidFill>
                  <a:srgbClr val="C00000"/>
                </a:solidFill>
              </a:rPr>
              <a:t> is malignant</a:t>
            </a:r>
            <a:r>
              <a:rPr lang="en-US" sz="1600" b="1" u="sng" dirty="0"/>
              <a:t> not corporate barons or docs. They are innocent but stuck in the system!</a:t>
            </a:r>
            <a:r>
              <a:rPr lang="en-US" sz="1600" b="1" dirty="0"/>
              <a:t> </a:t>
            </a:r>
            <a:endParaRPr lang="en-US" sz="1600" dirty="0"/>
          </a:p>
          <a:p>
            <a:pPr lvl="1"/>
            <a:r>
              <a:rPr lang="en-US" sz="1600" b="1" dirty="0"/>
              <a:t>Don’t bring a slingshot to this knife fight, bring a gun!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 David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C8CA6-DB47-AE49-9A31-04359DB65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2" descr="http://bilhartzmd.com/wp-content/uploads/2015/04/growth-in-administrators_opt.jpg">
            <a:extLst>
              <a:ext uri="{FF2B5EF4-FFF2-40B4-BE49-F238E27FC236}">
                <a16:creationId xmlns:a16="http://schemas.microsoft.com/office/drawing/2014/main" id="{FD0484C2-61FD-3503-84DD-A43E61E20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45339" y="1653803"/>
            <a:ext cx="1082781" cy="541391"/>
          </a:xfrm>
          <a:prstGeom prst="rect">
            <a:avLst/>
          </a:prstGeom>
          <a:noFill/>
        </p:spPr>
      </p:pic>
      <p:sp>
        <p:nvSpPr>
          <p:cNvPr id="6" name="Arrow: Up 5">
            <a:extLst>
              <a:ext uri="{FF2B5EF4-FFF2-40B4-BE49-F238E27FC236}">
                <a16:creationId xmlns:a16="http://schemas.microsoft.com/office/drawing/2014/main" id="{8A0C1831-EC50-5D0C-3105-0D4426DA560A}"/>
              </a:ext>
            </a:extLst>
          </p:cNvPr>
          <p:cNvSpPr/>
          <p:nvPr/>
        </p:nvSpPr>
        <p:spPr>
          <a:xfrm>
            <a:off x="9939528" y="1764792"/>
            <a:ext cx="173736" cy="283464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454D6-D093-DDBB-DEC6-085F2740F1F5}"/>
              </a:ext>
            </a:extLst>
          </p:cNvPr>
          <p:cNvSpPr txBox="1"/>
          <p:nvPr/>
        </p:nvSpPr>
        <p:spPr>
          <a:xfrm>
            <a:off x="324612" y="6373367"/>
            <a:ext cx="8874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1. Silver C, Hyman DA. Overcharged: why Americans pay too much for health care. Cato institute, 2018:331-335.</a:t>
            </a:r>
          </a:p>
        </p:txBody>
      </p:sp>
    </p:spTree>
    <p:extLst>
      <p:ext uri="{BB962C8B-B14F-4D97-AF65-F5344CB8AC3E}">
        <p14:creationId xmlns:p14="http://schemas.microsoft.com/office/powerpoint/2010/main" val="4017112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9ED63F-B368-D045-A60F-AE9BD11705F5}"/>
              </a:ext>
            </a:extLst>
          </p:cNvPr>
          <p:cNvSpPr txBox="1"/>
          <p:nvPr/>
        </p:nvSpPr>
        <p:spPr>
          <a:xfrm>
            <a:off x="9473184" y="622858"/>
            <a:ext cx="1692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MPPA   Meeting</a:t>
            </a:r>
          </a:p>
          <a:p>
            <a:r>
              <a:rPr lang="en-US" dirty="0"/>
              <a:t>June 2,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8480D7-E3BC-30C0-E6E7-5D9E2D48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D7C16-F912-4B85-990D-E1CD22F34D00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AA9C88F-381E-C236-E844-956A7F9EE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3144" y="1440873"/>
            <a:ext cx="9005547" cy="3404114"/>
          </a:xfrm>
        </p:spPr>
        <p:txBody>
          <a:bodyPr>
            <a:noAutofit/>
          </a:bodyPr>
          <a:lstStyle/>
          <a:p>
            <a:pPr algn="l"/>
            <a:br>
              <a:rPr lang="en-US" sz="2800" b="1" dirty="0"/>
            </a:br>
            <a:br>
              <a:rPr lang="en-US" sz="2800" b="1" dirty="0"/>
            </a:br>
            <a:br>
              <a:rPr lang="en-US" sz="2800" b="1" dirty="0"/>
            </a:br>
            <a:r>
              <a:rPr lang="en-US" sz="2800" b="1" dirty="0"/>
              <a:t>Reviewed:</a:t>
            </a:r>
            <a:br>
              <a:rPr lang="en-US" sz="2800" b="1" dirty="0"/>
            </a:br>
            <a:br>
              <a:rPr lang="en-US" sz="2800" b="1" dirty="0"/>
            </a:br>
            <a:r>
              <a:rPr lang="en-US" sz="2800" b="1" dirty="0"/>
              <a:t>1. </a:t>
            </a:r>
            <a:r>
              <a:rPr lang="en-US" sz="2800" b="1"/>
              <a:t>Davd Allen’s </a:t>
            </a:r>
            <a:r>
              <a:rPr lang="en-US" sz="2800" b="1" dirty="0">
                <a:solidFill>
                  <a:srgbClr val="C00000"/>
                </a:solidFill>
              </a:rPr>
              <a:t>patient/family replacement </a:t>
            </a:r>
            <a:r>
              <a:rPr lang="en-US" sz="2800" b="1" i="1" u="sng" dirty="0">
                <a:solidFill>
                  <a:srgbClr val="C00000"/>
                </a:solidFill>
              </a:rPr>
              <a:t>Revolution</a:t>
            </a:r>
            <a:r>
              <a:rPr lang="en-US" sz="2800" b="1" dirty="0"/>
              <a:t> vs. MCO Inc. Goliath </a:t>
            </a:r>
            <a:br>
              <a:rPr lang="en-US" sz="2800" b="1" dirty="0"/>
            </a:br>
            <a:r>
              <a:rPr lang="en-US" sz="2800" i="1" dirty="0"/>
              <a:t>“…solution is holding people accountable for being prudent consumers of health care…”</a:t>
            </a:r>
            <a:r>
              <a:rPr lang="en-US" sz="2800" dirty="0"/>
              <a:t> </a:t>
            </a:r>
            <a:br>
              <a:rPr lang="en-US" sz="4000" dirty="0"/>
            </a:br>
            <a:br>
              <a:rPr lang="en-US" sz="4000" dirty="0"/>
            </a:br>
            <a:r>
              <a:rPr lang="en-US" sz="2800" b="1" dirty="0"/>
              <a:t>2. </a:t>
            </a:r>
            <a:r>
              <a:rPr lang="en-US" sz="2800" b="1" u="sng" dirty="0">
                <a:solidFill>
                  <a:srgbClr val="C00000"/>
                </a:solidFill>
              </a:rPr>
              <a:t>System</a:t>
            </a:r>
            <a:r>
              <a:rPr lang="en-US" sz="2800" b="1" i="1" dirty="0">
                <a:solidFill>
                  <a:srgbClr val="C00000"/>
                </a:solidFill>
              </a:rPr>
              <a:t> retail Revolution/</a:t>
            </a:r>
            <a:r>
              <a:rPr lang="en-US" sz="2800" b="1" i="1" u="sng" dirty="0">
                <a:solidFill>
                  <a:srgbClr val="C00000"/>
                </a:solidFill>
              </a:rPr>
              <a:t>Evolution</a:t>
            </a:r>
            <a:r>
              <a:rPr lang="en-US" sz="2800" b="1" dirty="0"/>
              <a:t> absent the MCOs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62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04"/>
    </mc:Choice>
    <mc:Fallback xmlns="">
      <p:transition spd="slow" advTm="21304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7.7|3.5|1.3|1.5|11|2.5|4.1|3.3|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|8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3304</TotalTime>
  <Words>1621</Words>
  <Application>Microsoft Office PowerPoint</Application>
  <PresentationFormat>Widescreen</PresentationFormat>
  <Paragraphs>148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Arial</vt:lpstr>
      <vt:lpstr>Arial Unicode MS</vt:lpstr>
      <vt:lpstr>Times New Roman</vt:lpstr>
      <vt:lpstr>Wingdings</vt:lpstr>
      <vt:lpstr>Office Theme</vt:lpstr>
      <vt:lpstr>Custom Design</vt:lpstr>
      <vt:lpstr>1_Custom Design</vt:lpstr>
      <vt:lpstr>Picture</vt:lpstr>
      <vt:lpstr>Commentary:  1. DA’s patient/family replacement Revolution vs. MCO Inc. Goliath  “…solution is holding people accountable for being prudent consumers of health care…”   2. System retail market Revolution/Evolution absent Goliath</vt:lpstr>
      <vt:lpstr>Medical System Dystopia: Dx and Rx (good corporate and professional people are trapped in a politicaly created malignant system) </vt:lpstr>
      <vt:lpstr>Medical CPI inflation refresher: 1875-1989 timeline From 0% to 18% in 1988  Inflation Poverty “for all”</vt:lpstr>
      <vt:lpstr> Systemic inflation  Managed (CPOM) Poverty for all (ala the Soviet Union ”managed ”economy ) </vt:lpstr>
      <vt:lpstr>PowerPoint Presentation</vt:lpstr>
      <vt:lpstr>  A Systemic Problem: social engineered (SE) Poverty </vt:lpstr>
      <vt:lpstr>(1) Allen’s Revolutionary Results: a retail market milieu vs. regime approved beliefs in MCO inc.</vt:lpstr>
      <vt:lpstr>(2) Allen’s Revolutionary Results: Follow the money…. </vt:lpstr>
      <vt:lpstr> 11/11/25 Focus on Eliminating the CPOM a retail med market:  Five compatible alternatives (different caliber guns!) </vt:lpstr>
      <vt:lpstr>Predictable: System Evolution without MCO inc. in a Retail Medical Marketplace</vt:lpstr>
      <vt:lpstr> Predictable: Clinician Evolution in a Retail Medical Marketplace </vt:lpstr>
      <vt:lpstr>Is there a System Fix for Patients, Hospitals, and Nations Driven into Poverty?  Is it Liberty? Yes!</vt:lpstr>
      <vt:lpstr>   Reviewed:  1. Davd Allen’s patient/family replacement Revolution vs. MCO Inc. Goliath  “…solution is holding people accountable for being prudent consumers of health care…”   2. System retail Revolution/Evolution absent the MCOs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Geist MD</dc:creator>
  <cp:lastModifiedBy>Robert Geist MD</cp:lastModifiedBy>
  <cp:revision>2</cp:revision>
  <dcterms:created xsi:type="dcterms:W3CDTF">2026-05-14T21:33:43Z</dcterms:created>
  <dcterms:modified xsi:type="dcterms:W3CDTF">2026-06-25T18:41:02Z</dcterms:modified>
</cp:coreProperties>
</file>